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9" r:id="rId13"/>
    <p:sldId id="267" r:id="rId14"/>
    <p:sldId id="270" r:id="rId15"/>
    <p:sldId id="268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7" r:id="rId34"/>
    <p:sldId id="289" r:id="rId35"/>
    <p:sldId id="290" r:id="rId36"/>
    <p:sldId id="291" r:id="rId37"/>
    <p:sldId id="292" r:id="rId38"/>
    <p:sldId id="313" r:id="rId39"/>
    <p:sldId id="314" r:id="rId40"/>
    <p:sldId id="293" r:id="rId41"/>
    <p:sldId id="294" r:id="rId42"/>
    <p:sldId id="295" r:id="rId43"/>
    <p:sldId id="296" r:id="rId44"/>
    <p:sldId id="297" r:id="rId45"/>
    <p:sldId id="298" r:id="rId46"/>
    <p:sldId id="300" r:id="rId47"/>
    <p:sldId id="299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5" r:id="rId61"/>
    <p:sldId id="316" r:id="rId62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62" y="-8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235EEC-EECC-4608-814F-1E26B817DA77}" type="datetimeFigureOut">
              <a:rPr lang="pt-BR" smtClean="0"/>
              <a:t>06/12/2011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DF6223-34CC-4C79-B3B9-AE72F41A3C57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DF6223-34CC-4C79-B3B9-AE72F41A3C57}" type="slidenum">
              <a:rPr lang="pt-BR" smtClean="0"/>
              <a:t>39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1435B-FA52-4047-9F66-F10BEFCC5E6D}" type="datetimeFigureOut">
              <a:rPr lang="pt-BR" smtClean="0"/>
              <a:t>06/12/2011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4150C-F309-4BCC-9EC9-4F78406066A3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1435B-FA52-4047-9F66-F10BEFCC5E6D}" type="datetimeFigureOut">
              <a:rPr lang="pt-BR" smtClean="0"/>
              <a:t>06/12/2011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4150C-F309-4BCC-9EC9-4F78406066A3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1435B-FA52-4047-9F66-F10BEFCC5E6D}" type="datetimeFigureOut">
              <a:rPr lang="pt-BR" smtClean="0"/>
              <a:t>06/12/2011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4150C-F309-4BCC-9EC9-4F78406066A3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1435B-FA52-4047-9F66-F10BEFCC5E6D}" type="datetimeFigureOut">
              <a:rPr lang="pt-BR" smtClean="0"/>
              <a:t>06/12/2011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4150C-F309-4BCC-9EC9-4F78406066A3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1435B-FA52-4047-9F66-F10BEFCC5E6D}" type="datetimeFigureOut">
              <a:rPr lang="pt-BR" smtClean="0"/>
              <a:t>06/12/2011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4150C-F309-4BCC-9EC9-4F78406066A3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1435B-FA52-4047-9F66-F10BEFCC5E6D}" type="datetimeFigureOut">
              <a:rPr lang="pt-BR" smtClean="0"/>
              <a:t>06/12/2011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4150C-F309-4BCC-9EC9-4F78406066A3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1435B-FA52-4047-9F66-F10BEFCC5E6D}" type="datetimeFigureOut">
              <a:rPr lang="pt-BR" smtClean="0"/>
              <a:t>06/12/2011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4150C-F309-4BCC-9EC9-4F78406066A3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1435B-FA52-4047-9F66-F10BEFCC5E6D}" type="datetimeFigureOut">
              <a:rPr lang="pt-BR" smtClean="0"/>
              <a:t>06/12/2011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4150C-F309-4BCC-9EC9-4F78406066A3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1435B-FA52-4047-9F66-F10BEFCC5E6D}" type="datetimeFigureOut">
              <a:rPr lang="pt-BR" smtClean="0"/>
              <a:t>06/12/2011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4150C-F309-4BCC-9EC9-4F78406066A3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1435B-FA52-4047-9F66-F10BEFCC5E6D}" type="datetimeFigureOut">
              <a:rPr lang="pt-BR" smtClean="0"/>
              <a:t>06/12/2011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4150C-F309-4BCC-9EC9-4F78406066A3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1435B-FA52-4047-9F66-F10BEFCC5E6D}" type="datetimeFigureOut">
              <a:rPr lang="pt-BR" smtClean="0"/>
              <a:t>06/12/2011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4150C-F309-4BCC-9EC9-4F78406066A3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1435B-FA52-4047-9F66-F10BEFCC5E6D}" type="datetimeFigureOut">
              <a:rPr lang="pt-BR" smtClean="0"/>
              <a:t>06/12/2011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4150C-F309-4BCC-9EC9-4F78406066A3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Henrique G. G. Pereira</a:t>
            </a:r>
          </a:p>
          <a:p>
            <a:r>
              <a:rPr lang="pt-BR" dirty="0" smtClean="0"/>
              <a:t>@</a:t>
            </a:r>
            <a:r>
              <a:rPr lang="pt-BR" dirty="0" err="1" smtClean="0"/>
              <a:t>ikkebr</a:t>
            </a:r>
            <a:endParaRPr lang="pt-BR" dirty="0"/>
          </a:p>
        </p:txBody>
      </p:sp>
      <p:pic>
        <p:nvPicPr>
          <p:cNvPr id="1026" name="Picture 2" descr="http://www.python.org/community/logos/python-logo-master-v3-T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206" y="1124744"/>
            <a:ext cx="8270250" cy="279344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Multiparadigma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Procedural</a:t>
            </a:r>
            <a:endParaRPr lang="pt-BR" dirty="0" smtClean="0"/>
          </a:p>
          <a:p>
            <a:pPr lvl="1">
              <a:buNone/>
            </a:pPr>
            <a:r>
              <a:rPr lang="pt-BR" dirty="0" smtClean="0"/>
              <a:t>nome = ‘</a:t>
            </a:r>
            <a:r>
              <a:rPr lang="pt-BR" dirty="0" err="1" smtClean="0"/>
              <a:t>paulo</a:t>
            </a:r>
            <a:r>
              <a:rPr lang="pt-BR" dirty="0" smtClean="0"/>
              <a:t>’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Orientado a Objetos</a:t>
            </a:r>
          </a:p>
          <a:p>
            <a:pPr lvl="1">
              <a:buNone/>
            </a:pPr>
            <a:r>
              <a:rPr lang="pt-BR" dirty="0" err="1" smtClean="0"/>
              <a:t>paulo</a:t>
            </a:r>
            <a:r>
              <a:rPr lang="pt-BR" dirty="0" smtClean="0"/>
              <a:t> = Pessoa(“Paulo”)</a:t>
            </a:r>
          </a:p>
          <a:p>
            <a:pPr lvl="1">
              <a:buNone/>
            </a:pPr>
            <a:endParaRPr lang="pt-BR" dirty="0" smtClean="0"/>
          </a:p>
          <a:p>
            <a:r>
              <a:rPr lang="pt-BR" dirty="0" smtClean="0"/>
              <a:t>Funcional</a:t>
            </a:r>
          </a:p>
          <a:p>
            <a:pPr lvl="1">
              <a:buNone/>
            </a:pPr>
            <a:r>
              <a:rPr lang="pt-BR" dirty="0" smtClean="0"/>
              <a:t>executar(busca, Pessoa, nome = ‘Paulo’)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</a:t>
            </a:r>
            <a:r>
              <a:rPr lang="pt-BR" dirty="0" err="1" smtClean="0"/>
              <a:t>Python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Linguagem de Altíssimo Nível</a:t>
            </a:r>
          </a:p>
          <a:p>
            <a:r>
              <a:rPr lang="pt-BR" dirty="0" smtClean="0"/>
              <a:t>Sintaxe Fácil</a:t>
            </a:r>
          </a:p>
          <a:p>
            <a:r>
              <a:rPr lang="pt-BR" dirty="0" err="1" smtClean="0"/>
              <a:t>Multiparadigma</a:t>
            </a:r>
            <a:endParaRPr lang="pt-BR" dirty="0" smtClean="0"/>
          </a:p>
          <a:p>
            <a:r>
              <a:rPr lang="pt-BR" dirty="0" err="1" smtClean="0">
                <a:solidFill>
                  <a:srgbClr val="FF0000"/>
                </a:solidFill>
              </a:rPr>
              <a:t>Tipagem</a:t>
            </a:r>
            <a:r>
              <a:rPr lang="pt-BR" dirty="0" smtClean="0">
                <a:solidFill>
                  <a:srgbClr val="FF0000"/>
                </a:solidFill>
              </a:rPr>
              <a:t> Forte e Dinâmica</a:t>
            </a:r>
          </a:p>
          <a:p>
            <a:r>
              <a:rPr lang="pt-BR" dirty="0" err="1" smtClean="0"/>
              <a:t>Multiplataforma</a:t>
            </a:r>
            <a:endParaRPr lang="pt-BR" dirty="0" smtClean="0"/>
          </a:p>
          <a:p>
            <a:r>
              <a:rPr lang="pt-BR" dirty="0" smtClean="0"/>
              <a:t>Interpretada</a:t>
            </a:r>
            <a:endParaRPr lang="pt-BR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Tipagem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Dinâmica</a:t>
            </a:r>
          </a:p>
          <a:p>
            <a:pPr lvl="1"/>
            <a:r>
              <a:rPr lang="pt-BR" dirty="0" smtClean="0"/>
              <a:t>Não é necessário declarar tipos nas variáveis</a:t>
            </a:r>
          </a:p>
          <a:p>
            <a:pPr lvl="1"/>
            <a:r>
              <a:rPr lang="pt-BR" dirty="0" smtClean="0"/>
              <a:t>O interpretador detecta </a:t>
            </a:r>
            <a:r>
              <a:rPr lang="pt-BR" dirty="0" err="1" smtClean="0"/>
              <a:t>automáticamente</a:t>
            </a:r>
            <a:r>
              <a:rPr lang="pt-BR" dirty="0" smtClean="0"/>
              <a:t> os tipos.</a:t>
            </a:r>
          </a:p>
          <a:p>
            <a:pPr lvl="1"/>
            <a:endParaRPr lang="pt-BR" dirty="0"/>
          </a:p>
          <a:p>
            <a:r>
              <a:rPr lang="pt-BR" dirty="0" smtClean="0"/>
              <a:t>Forte</a:t>
            </a:r>
          </a:p>
          <a:p>
            <a:pPr lvl="1"/>
            <a:r>
              <a:rPr lang="pt-BR" dirty="0" smtClean="0"/>
              <a:t>Objetos de tipos diferentes não conseguem se relacionar.</a:t>
            </a:r>
          </a:p>
          <a:p>
            <a:pPr lvl="2"/>
            <a:r>
              <a:rPr lang="pt-BR" dirty="0" smtClean="0"/>
              <a:t>Impossível somar uma string com um número.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</a:t>
            </a:r>
            <a:r>
              <a:rPr lang="pt-BR" dirty="0" err="1" smtClean="0"/>
              <a:t>Python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Linguagem de Altíssimo Nível</a:t>
            </a:r>
          </a:p>
          <a:p>
            <a:r>
              <a:rPr lang="pt-BR" dirty="0" smtClean="0"/>
              <a:t>Sintaxe Fácil</a:t>
            </a:r>
          </a:p>
          <a:p>
            <a:r>
              <a:rPr lang="pt-BR" dirty="0" err="1" smtClean="0"/>
              <a:t>Multiparadigma</a:t>
            </a:r>
            <a:endParaRPr lang="pt-BR" dirty="0" smtClean="0"/>
          </a:p>
          <a:p>
            <a:r>
              <a:rPr lang="pt-BR" dirty="0" err="1" smtClean="0"/>
              <a:t>Tipagem</a:t>
            </a:r>
            <a:r>
              <a:rPr lang="pt-BR" dirty="0" smtClean="0"/>
              <a:t> Forte e Dinâmica</a:t>
            </a:r>
          </a:p>
          <a:p>
            <a:r>
              <a:rPr lang="pt-BR" dirty="0" err="1" smtClean="0">
                <a:solidFill>
                  <a:srgbClr val="FF0000"/>
                </a:solidFill>
              </a:rPr>
              <a:t>Multiplataforma</a:t>
            </a:r>
            <a:endParaRPr lang="pt-BR" dirty="0" smtClean="0">
              <a:solidFill>
                <a:srgbClr val="FF0000"/>
              </a:solidFill>
            </a:endParaRPr>
          </a:p>
          <a:p>
            <a:r>
              <a:rPr lang="pt-BR" dirty="0" smtClean="0"/>
              <a:t>Interpretada</a:t>
            </a:r>
            <a:endParaRPr lang="pt-BR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Multiplataforma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Windows</a:t>
            </a:r>
          </a:p>
          <a:p>
            <a:r>
              <a:rPr lang="pt-BR" dirty="0" smtClean="0"/>
              <a:t>Linux</a:t>
            </a:r>
          </a:p>
          <a:p>
            <a:pPr lvl="1"/>
            <a:r>
              <a:rPr lang="pt-BR" dirty="0" smtClean="0"/>
              <a:t>Embutido</a:t>
            </a:r>
          </a:p>
          <a:p>
            <a:r>
              <a:rPr lang="pt-BR" dirty="0" smtClean="0"/>
              <a:t>OSX</a:t>
            </a:r>
          </a:p>
          <a:p>
            <a:pPr lvl="1"/>
            <a:r>
              <a:rPr lang="pt-BR" dirty="0" smtClean="0"/>
              <a:t>Embutido</a:t>
            </a:r>
          </a:p>
          <a:p>
            <a:r>
              <a:rPr lang="pt-BR" dirty="0" err="1" smtClean="0"/>
              <a:t>Solaris</a:t>
            </a:r>
            <a:endParaRPr lang="pt-BR" dirty="0" smtClean="0"/>
          </a:p>
          <a:p>
            <a:pPr lvl="1"/>
            <a:r>
              <a:rPr lang="pt-BR" dirty="0" smtClean="0"/>
              <a:t>Embutido</a:t>
            </a:r>
          </a:p>
          <a:p>
            <a:pPr lvl="1"/>
            <a:endParaRPr lang="pt-BR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</a:t>
            </a:r>
            <a:r>
              <a:rPr lang="pt-BR" dirty="0" err="1" smtClean="0"/>
              <a:t>Python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Linguagem de Altíssimo Nível</a:t>
            </a:r>
          </a:p>
          <a:p>
            <a:r>
              <a:rPr lang="pt-BR" dirty="0" smtClean="0"/>
              <a:t>Sintaxe Fácil</a:t>
            </a:r>
          </a:p>
          <a:p>
            <a:r>
              <a:rPr lang="pt-BR" dirty="0" err="1" smtClean="0"/>
              <a:t>Multiparadigma</a:t>
            </a:r>
            <a:endParaRPr lang="pt-BR" dirty="0" smtClean="0"/>
          </a:p>
          <a:p>
            <a:r>
              <a:rPr lang="pt-BR" dirty="0" err="1" smtClean="0"/>
              <a:t>Tipagem</a:t>
            </a:r>
            <a:r>
              <a:rPr lang="pt-BR" dirty="0" smtClean="0"/>
              <a:t> Forte e Dinâmica</a:t>
            </a:r>
          </a:p>
          <a:p>
            <a:r>
              <a:rPr lang="pt-BR" dirty="0" err="1" smtClean="0"/>
              <a:t>Multiplataforma</a:t>
            </a:r>
            <a:endParaRPr lang="pt-BR" dirty="0" smtClean="0"/>
          </a:p>
          <a:p>
            <a:r>
              <a:rPr lang="pt-BR" dirty="0" smtClean="0">
                <a:solidFill>
                  <a:srgbClr val="FF0000"/>
                </a:solidFill>
              </a:rPr>
              <a:t>Interpretada</a:t>
            </a:r>
            <a:endParaRPr lang="pt-BR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Interpretada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Interpretador </a:t>
            </a:r>
            <a:r>
              <a:rPr lang="pt-BR" dirty="0" err="1" smtClean="0"/>
              <a:t>Python</a:t>
            </a:r>
            <a:r>
              <a:rPr lang="pt-BR" dirty="0" smtClean="0"/>
              <a:t> (C)</a:t>
            </a:r>
          </a:p>
          <a:p>
            <a:r>
              <a:rPr lang="pt-BR" dirty="0" smtClean="0"/>
              <a:t>Interpretador </a:t>
            </a:r>
            <a:r>
              <a:rPr lang="pt-BR" dirty="0" err="1" smtClean="0"/>
              <a:t>Jython</a:t>
            </a:r>
            <a:r>
              <a:rPr lang="pt-BR" dirty="0" smtClean="0"/>
              <a:t> (Java)</a:t>
            </a:r>
          </a:p>
          <a:p>
            <a:r>
              <a:rPr lang="pt-BR" dirty="0" smtClean="0"/>
              <a:t>Interpretador </a:t>
            </a:r>
            <a:r>
              <a:rPr lang="pt-BR" dirty="0" err="1" smtClean="0"/>
              <a:t>IronPython</a:t>
            </a:r>
            <a:r>
              <a:rPr lang="pt-BR" dirty="0" smtClean="0"/>
              <a:t> (.Net)</a:t>
            </a:r>
            <a:endParaRPr lang="pt-BR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História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Criada por Guido Van </a:t>
            </a:r>
            <a:r>
              <a:rPr lang="pt-BR" dirty="0" err="1" smtClean="0"/>
              <a:t>Rossum</a:t>
            </a:r>
            <a:r>
              <a:rPr lang="pt-BR" dirty="0" smtClean="0"/>
              <a:t> em 1990.</a:t>
            </a:r>
          </a:p>
          <a:p>
            <a:r>
              <a:rPr lang="pt-BR" dirty="0" err="1" smtClean="0"/>
              <a:t>Python</a:t>
            </a:r>
            <a:r>
              <a:rPr lang="pt-BR" dirty="0" smtClean="0"/>
              <a:t> 2.0 lançado em 2000.</a:t>
            </a:r>
          </a:p>
          <a:p>
            <a:r>
              <a:rPr lang="pt-BR" dirty="0" err="1" smtClean="0"/>
              <a:t>Python</a:t>
            </a:r>
            <a:r>
              <a:rPr lang="pt-BR" dirty="0" smtClean="0"/>
              <a:t> 3.0 lançado em 2008.</a:t>
            </a:r>
          </a:p>
          <a:p>
            <a:r>
              <a:rPr lang="pt-BR" dirty="0" err="1" smtClean="0"/>
              <a:t>Python</a:t>
            </a:r>
            <a:r>
              <a:rPr lang="pt-BR" dirty="0" smtClean="0"/>
              <a:t> 2.7.2 lançado em Junho de 2011.</a:t>
            </a:r>
            <a:endParaRPr lang="pt-BR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História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Criada por Guido Van </a:t>
            </a:r>
            <a:r>
              <a:rPr lang="pt-BR" dirty="0" err="1" smtClean="0"/>
              <a:t>Rossum</a:t>
            </a:r>
            <a:r>
              <a:rPr lang="pt-BR" dirty="0" smtClean="0"/>
              <a:t> em 1990.</a:t>
            </a:r>
          </a:p>
          <a:p>
            <a:r>
              <a:rPr lang="pt-BR" dirty="0" err="1" smtClean="0"/>
              <a:t>Python</a:t>
            </a:r>
            <a:r>
              <a:rPr lang="pt-BR" dirty="0" smtClean="0"/>
              <a:t> 2.0 lançado em 2000.</a:t>
            </a:r>
          </a:p>
          <a:p>
            <a:r>
              <a:rPr lang="pt-BR" dirty="0" err="1" smtClean="0"/>
              <a:t>Python</a:t>
            </a:r>
            <a:r>
              <a:rPr lang="pt-BR" dirty="0" smtClean="0"/>
              <a:t> 3.0 lançado em 2008.</a:t>
            </a:r>
          </a:p>
          <a:p>
            <a:r>
              <a:rPr lang="pt-BR" dirty="0" err="1" smtClean="0"/>
              <a:t>Python</a:t>
            </a:r>
            <a:r>
              <a:rPr lang="pt-BR" dirty="0" smtClean="0"/>
              <a:t> 3.2 lançado em Setembro de 2011.</a:t>
            </a:r>
          </a:p>
          <a:p>
            <a:r>
              <a:rPr lang="pt-BR" dirty="0" err="1" smtClean="0">
                <a:solidFill>
                  <a:srgbClr val="FF0000"/>
                </a:solidFill>
              </a:rPr>
              <a:t>Python</a:t>
            </a:r>
            <a:r>
              <a:rPr lang="pt-BR" dirty="0" smtClean="0">
                <a:solidFill>
                  <a:srgbClr val="FF0000"/>
                </a:solidFill>
              </a:rPr>
              <a:t> 2.7</a:t>
            </a:r>
            <a:r>
              <a:rPr lang="pt-BR" dirty="0" smtClean="0"/>
              <a:t>.2 lançado em Junho de 2011.</a:t>
            </a:r>
            <a:endParaRPr lang="pt-BR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Python</a:t>
            </a:r>
            <a:r>
              <a:rPr lang="pt-BR" dirty="0" smtClean="0"/>
              <a:t> 2.7?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Maior estabilidade</a:t>
            </a:r>
          </a:p>
          <a:p>
            <a:r>
              <a:rPr lang="pt-BR" dirty="0" smtClean="0"/>
              <a:t>Maior número de bibliotecas disponíveis</a:t>
            </a:r>
          </a:p>
          <a:p>
            <a:r>
              <a:rPr lang="pt-BR" dirty="0" err="1" smtClean="0"/>
              <a:t>Python</a:t>
            </a:r>
            <a:r>
              <a:rPr lang="pt-BR" dirty="0" smtClean="0"/>
              <a:t> 3.X não está “pronto”</a:t>
            </a:r>
          </a:p>
          <a:p>
            <a:pPr lvl="1"/>
            <a:r>
              <a:rPr lang="pt-BR" dirty="0" smtClean="0"/>
              <a:t>Poucas bibliotecas</a:t>
            </a:r>
          </a:p>
          <a:p>
            <a:pPr lvl="1"/>
            <a:r>
              <a:rPr lang="pt-BR" dirty="0" smtClean="0"/>
              <a:t>Lenta</a:t>
            </a:r>
          </a:p>
          <a:p>
            <a:pPr lvl="1"/>
            <a:r>
              <a:rPr lang="pt-BR" dirty="0" smtClean="0"/>
              <a:t>Quebra suporte com a versão 2.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</a:t>
            </a:r>
            <a:r>
              <a:rPr lang="pt-BR" dirty="0" err="1" smtClean="0"/>
              <a:t>Python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Linguagem de Altíssimo Nível</a:t>
            </a:r>
          </a:p>
          <a:p>
            <a:r>
              <a:rPr lang="pt-BR" dirty="0" smtClean="0"/>
              <a:t>Sintaxe Fácil</a:t>
            </a:r>
          </a:p>
          <a:p>
            <a:r>
              <a:rPr lang="pt-BR" dirty="0" err="1" smtClean="0"/>
              <a:t>Multiparadigma</a:t>
            </a:r>
            <a:endParaRPr lang="pt-BR" dirty="0" smtClean="0"/>
          </a:p>
          <a:p>
            <a:r>
              <a:rPr lang="pt-BR" dirty="0" err="1" smtClean="0"/>
              <a:t>Tipagem</a:t>
            </a:r>
            <a:r>
              <a:rPr lang="pt-BR" dirty="0" smtClean="0"/>
              <a:t> Forte e Dinâmica</a:t>
            </a:r>
          </a:p>
          <a:p>
            <a:r>
              <a:rPr lang="pt-BR" dirty="0" err="1" smtClean="0"/>
              <a:t>Multiplataforma</a:t>
            </a:r>
            <a:endParaRPr lang="pt-BR" dirty="0" smtClean="0"/>
          </a:p>
          <a:p>
            <a:r>
              <a:rPr lang="pt-BR" dirty="0" smtClean="0"/>
              <a:t>Interpretada</a:t>
            </a:r>
            <a:endParaRPr lang="pt-B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4" name="Picture 8" descr="http://userlogos.org/files/logos/fernandosantucci/logo.globo.co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4000500"/>
            <a:ext cx="3810000" cy="2857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Quem usa </a:t>
            </a:r>
            <a:r>
              <a:rPr lang="pt-BR" dirty="0" err="1" smtClean="0"/>
              <a:t>Python</a:t>
            </a:r>
            <a:r>
              <a:rPr lang="pt-BR" dirty="0" smtClean="0"/>
              <a:t>?</a:t>
            </a:r>
            <a:endParaRPr lang="pt-BR" dirty="0"/>
          </a:p>
        </p:txBody>
      </p:sp>
      <p:pic>
        <p:nvPicPr>
          <p:cNvPr id="9218" name="Picture 2" descr="http://scm-l3.technorati.com/11/06/23/46047/google.jpg?t=2011062308225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412776"/>
            <a:ext cx="4048125" cy="2857500"/>
          </a:xfrm>
          <a:prstGeom prst="rect">
            <a:avLst/>
          </a:prstGeom>
          <a:noFill/>
        </p:spPr>
      </p:pic>
      <p:pic>
        <p:nvPicPr>
          <p:cNvPr id="9220" name="Picture 4" descr="http://3.bp.blogspot.com/-qM9WRFFrSoA/Tjf8rjKACOI/AAAAAAAAAys/dvA_gT2li28/s1600/dreamworks_skg_logo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1628800"/>
            <a:ext cx="3810000" cy="2495551"/>
          </a:xfrm>
          <a:prstGeom prst="rect">
            <a:avLst/>
          </a:prstGeom>
          <a:noFill/>
        </p:spPr>
      </p:pic>
      <p:pic>
        <p:nvPicPr>
          <p:cNvPr id="9222" name="Picture 6" descr="http://a1.twimg.com/profile_images/188302352/nasalogo_twitter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9552" y="3789040"/>
            <a:ext cx="3238500" cy="27908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Quem usa </a:t>
            </a:r>
            <a:r>
              <a:rPr lang="pt-BR" dirty="0" err="1" smtClean="0"/>
              <a:t>Python</a:t>
            </a:r>
            <a:r>
              <a:rPr lang="pt-BR" dirty="0" smtClean="0"/>
              <a:t>?</a:t>
            </a:r>
            <a:endParaRPr lang="pt-BR" dirty="0"/>
          </a:p>
        </p:txBody>
      </p:sp>
      <p:pic>
        <p:nvPicPr>
          <p:cNvPr id="34818" name="Picture 2" descr="http://cache.ohinternet.com/images/e/ef/Youtube_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844824"/>
            <a:ext cx="5829300" cy="33718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Onde </a:t>
            </a:r>
            <a:r>
              <a:rPr lang="pt-BR" dirty="0" err="1" smtClean="0"/>
              <a:t>Python</a:t>
            </a:r>
            <a:r>
              <a:rPr lang="pt-BR" dirty="0" smtClean="0"/>
              <a:t> pode ser usado?</a:t>
            </a:r>
            <a:endParaRPr lang="pt-BR" dirty="0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7043" t="35634" r="55370" b="32546"/>
          <a:stretch>
            <a:fillRect/>
          </a:stretch>
        </p:blipFill>
        <p:spPr bwMode="auto">
          <a:xfrm>
            <a:off x="611560" y="2060848"/>
            <a:ext cx="7863273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Python</a:t>
            </a:r>
            <a:r>
              <a:rPr lang="pt-BR" dirty="0" smtClean="0"/>
              <a:t> em Celulares</a:t>
            </a:r>
            <a:endParaRPr lang="pt-BR" dirty="0"/>
          </a:p>
        </p:txBody>
      </p:sp>
      <p:pic>
        <p:nvPicPr>
          <p:cNvPr id="36866" name="Picture 2" descr="http://www.instructables.com/files/deriv/FM9/3LUS/F6B7SY97/FM93LUSF6B7SY97.MEDIU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772816"/>
            <a:ext cx="3352800" cy="3962401"/>
          </a:xfrm>
          <a:prstGeom prst="rect">
            <a:avLst/>
          </a:prstGeom>
          <a:noFill/>
        </p:spPr>
      </p:pic>
      <p:pic>
        <p:nvPicPr>
          <p:cNvPr id="36868" name="Picture 4" descr="http://www.matrich.net/wp-content/uploads/PySchar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9912" y="1844824"/>
            <a:ext cx="2857500" cy="3076575"/>
          </a:xfrm>
          <a:prstGeom prst="rect">
            <a:avLst/>
          </a:prstGeom>
          <a:noFill/>
        </p:spPr>
      </p:pic>
      <p:pic>
        <p:nvPicPr>
          <p:cNvPr id="36870" name="Picture 6" descr="http://www.akeric.com/blog/wp-content/uploads/2009/11/pythonShell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2240" y="2708920"/>
            <a:ext cx="2247879" cy="33569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Python</a:t>
            </a:r>
            <a:r>
              <a:rPr lang="pt-BR" dirty="0" smtClean="0"/>
              <a:t> no Desktop</a:t>
            </a:r>
            <a:endParaRPr lang="pt-BR" dirty="0"/>
          </a:p>
        </p:txBody>
      </p:sp>
      <p:pic>
        <p:nvPicPr>
          <p:cNvPr id="37890" name="Picture 2" descr="http://www.python.org.br/moin.cgi/ImpressioneSe?action=AttachFile&amp;do=get&amp;target=stoq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916832"/>
            <a:ext cx="2381250" cy="2381250"/>
          </a:xfrm>
          <a:prstGeom prst="rect">
            <a:avLst/>
          </a:prstGeom>
          <a:noFill/>
        </p:spPr>
      </p:pic>
      <p:pic>
        <p:nvPicPr>
          <p:cNvPr id="37892" name="Picture 4" descr="http://farm6.static.flickr.com/5099/5523801630_01b89b08a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2636912"/>
            <a:ext cx="2857500" cy="2857500"/>
          </a:xfrm>
          <a:prstGeom prst="rect">
            <a:avLst/>
          </a:prstGeom>
          <a:noFill/>
        </p:spPr>
      </p:pic>
      <p:pic>
        <p:nvPicPr>
          <p:cNvPr id="37894" name="Picture 6" descr="http://addons.songbirdnest.com/addon-images/4269/lastfm_radio_larg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28184" y="4869160"/>
            <a:ext cx="2639616" cy="178999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Python</a:t>
            </a:r>
            <a:r>
              <a:rPr lang="pt-BR" dirty="0" smtClean="0"/>
              <a:t> na Web</a:t>
            </a:r>
            <a:endParaRPr lang="pt-BR" dirty="0"/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6996" r="50000" b="7090"/>
          <a:stretch>
            <a:fillRect/>
          </a:stretch>
        </p:blipFill>
        <p:spPr bwMode="auto">
          <a:xfrm>
            <a:off x="179512" y="1268760"/>
            <a:ext cx="4023078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3" cstate="print"/>
          <a:srcRect t="7973" r="48425" b="40200"/>
          <a:stretch>
            <a:fillRect/>
          </a:stretch>
        </p:blipFill>
        <p:spPr bwMode="auto">
          <a:xfrm>
            <a:off x="467544" y="4049537"/>
            <a:ext cx="4968552" cy="280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4" cstate="print"/>
          <a:srcRect t="7434" r="45863" b="5068"/>
          <a:stretch>
            <a:fillRect/>
          </a:stretch>
        </p:blipFill>
        <p:spPr bwMode="auto">
          <a:xfrm>
            <a:off x="5104559" y="1772816"/>
            <a:ext cx="4039441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 ao vencedor as batatas!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pt-BR" dirty="0" smtClean="0"/>
              <a:t>http://www.python.org</a:t>
            </a:r>
            <a:endParaRPr lang="pt-BR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Baixando o </a:t>
            </a:r>
            <a:r>
              <a:rPr lang="pt-BR" dirty="0" err="1" smtClean="0"/>
              <a:t>Python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Demo</a:t>
            </a:r>
            <a:endParaRPr lang="pt-BR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Seu novo melhor amigo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pt-BR" dirty="0" err="1" smtClean="0"/>
              <a:t>Idle</a:t>
            </a:r>
            <a:endParaRPr lang="pt-BR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Idle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Demo</a:t>
            </a:r>
            <a:endParaRPr lang="pt-B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</a:t>
            </a:r>
            <a:r>
              <a:rPr lang="pt-BR" dirty="0" err="1" smtClean="0"/>
              <a:t>Python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FF0000"/>
                </a:solidFill>
              </a:rPr>
              <a:t>Linguagem de Altíssimo Nível</a:t>
            </a:r>
          </a:p>
          <a:p>
            <a:r>
              <a:rPr lang="pt-BR" dirty="0" smtClean="0"/>
              <a:t>Sintaxe Fácil</a:t>
            </a:r>
          </a:p>
          <a:p>
            <a:r>
              <a:rPr lang="pt-BR" dirty="0" err="1" smtClean="0"/>
              <a:t>Multiparadigma</a:t>
            </a:r>
            <a:endParaRPr lang="pt-BR" dirty="0" smtClean="0"/>
          </a:p>
          <a:p>
            <a:r>
              <a:rPr lang="pt-BR" dirty="0" err="1" smtClean="0"/>
              <a:t>Tipagem</a:t>
            </a:r>
            <a:r>
              <a:rPr lang="pt-BR" dirty="0" smtClean="0"/>
              <a:t> Forte e Dinâmica</a:t>
            </a:r>
          </a:p>
          <a:p>
            <a:r>
              <a:rPr lang="pt-BR" dirty="0" err="1" smtClean="0"/>
              <a:t>Multiplataforma</a:t>
            </a:r>
            <a:endParaRPr lang="pt-BR" dirty="0" smtClean="0"/>
          </a:p>
          <a:p>
            <a:r>
              <a:rPr lang="pt-BR" dirty="0" smtClean="0"/>
              <a:t>Interpretada</a:t>
            </a:r>
            <a:endParaRPr lang="pt-BR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Atribuição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pt-BR" sz="5400" dirty="0" smtClean="0"/>
              <a:t>=</a:t>
            </a:r>
          </a:p>
          <a:p>
            <a:pPr algn="ctr">
              <a:buNone/>
            </a:pPr>
            <a:r>
              <a:rPr lang="pt-BR" sz="5400" dirty="0" smtClean="0"/>
              <a:t>x = 5</a:t>
            </a:r>
          </a:p>
          <a:p>
            <a:pPr algn="ctr">
              <a:buNone/>
            </a:pPr>
            <a:r>
              <a:rPr lang="pt-BR" sz="5400" dirty="0" smtClean="0"/>
              <a:t>y = ‘a’</a:t>
            </a:r>
            <a:endParaRPr lang="pt-BR" sz="54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Tipos de Dados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>
                <a:solidFill>
                  <a:srgbClr val="00B0F0"/>
                </a:solidFill>
              </a:rPr>
              <a:t>Inteiros</a:t>
            </a:r>
          </a:p>
          <a:p>
            <a:pPr lvl="1">
              <a:buNone/>
            </a:pPr>
            <a:r>
              <a:rPr lang="pt-BR" dirty="0" smtClean="0"/>
              <a:t>a = 5</a:t>
            </a:r>
          </a:p>
          <a:p>
            <a:pPr lvl="1">
              <a:buNone/>
            </a:pPr>
            <a:r>
              <a:rPr lang="pt-BR" dirty="0" smtClean="0"/>
              <a:t>b = 6</a:t>
            </a:r>
          </a:p>
          <a:p>
            <a:pPr lvl="1"/>
            <a:endParaRPr lang="pt-BR" dirty="0"/>
          </a:p>
          <a:p>
            <a:r>
              <a:rPr lang="pt-BR" dirty="0" err="1" smtClean="0">
                <a:solidFill>
                  <a:srgbClr val="92D050"/>
                </a:solidFill>
              </a:rPr>
              <a:t>Floats</a:t>
            </a:r>
            <a:endParaRPr lang="pt-BR" dirty="0" smtClean="0">
              <a:solidFill>
                <a:srgbClr val="92D050"/>
              </a:solidFill>
            </a:endParaRPr>
          </a:p>
          <a:p>
            <a:pPr lvl="1">
              <a:buNone/>
            </a:pPr>
            <a:r>
              <a:rPr lang="pt-BR" dirty="0" smtClean="0"/>
              <a:t>a = 5.1</a:t>
            </a:r>
          </a:p>
          <a:p>
            <a:pPr lvl="1">
              <a:buNone/>
            </a:pPr>
            <a:r>
              <a:rPr lang="pt-BR" dirty="0" smtClean="0"/>
              <a:t>b = 30e12</a:t>
            </a:r>
          </a:p>
          <a:p>
            <a:pPr lvl="1"/>
            <a:endParaRPr lang="pt-BR" dirty="0"/>
          </a:p>
          <a:p>
            <a:r>
              <a:rPr lang="pt-BR" dirty="0" smtClean="0">
                <a:solidFill>
                  <a:srgbClr val="FF0000"/>
                </a:solidFill>
              </a:rPr>
              <a:t>Longos</a:t>
            </a:r>
          </a:p>
          <a:p>
            <a:pPr lvl="1">
              <a:buNone/>
            </a:pPr>
            <a:r>
              <a:rPr lang="pt-BR" dirty="0" smtClean="0"/>
              <a:t>a = 12345678</a:t>
            </a:r>
          </a:p>
          <a:p>
            <a:pPr lvl="1">
              <a:buNone/>
            </a:pPr>
            <a:r>
              <a:rPr lang="pt-BR" dirty="0" smtClean="0"/>
              <a:t>b = 1023127890 ** 2</a:t>
            </a:r>
            <a:endParaRPr lang="pt-BR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Operações Binárias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ctr">
              <a:buNone/>
            </a:pPr>
            <a:r>
              <a:rPr lang="pt-BR" dirty="0" smtClean="0"/>
              <a:t>+</a:t>
            </a:r>
          </a:p>
          <a:p>
            <a:pPr algn="ctr">
              <a:buNone/>
            </a:pPr>
            <a:r>
              <a:rPr lang="pt-BR" dirty="0" smtClean="0"/>
              <a:t>-</a:t>
            </a:r>
          </a:p>
          <a:p>
            <a:pPr algn="ctr">
              <a:buNone/>
            </a:pPr>
            <a:r>
              <a:rPr lang="pt-BR" dirty="0" smtClean="0"/>
              <a:t>*</a:t>
            </a:r>
          </a:p>
          <a:p>
            <a:pPr algn="ctr">
              <a:buNone/>
            </a:pPr>
            <a:r>
              <a:rPr lang="pt-BR" dirty="0" smtClean="0"/>
              <a:t>/</a:t>
            </a:r>
          </a:p>
          <a:p>
            <a:pPr algn="ctr">
              <a:buNone/>
            </a:pPr>
            <a:r>
              <a:rPr lang="pt-BR" dirty="0" smtClean="0"/>
              <a:t>//</a:t>
            </a:r>
          </a:p>
          <a:p>
            <a:pPr algn="ctr">
              <a:buNone/>
            </a:pPr>
            <a:r>
              <a:rPr lang="pt-BR" dirty="0" smtClean="0"/>
              <a:t>%</a:t>
            </a:r>
          </a:p>
          <a:p>
            <a:pPr algn="ctr">
              <a:buNone/>
            </a:pPr>
            <a:r>
              <a:rPr lang="pt-BR" dirty="0" err="1"/>
              <a:t>a</a:t>
            </a:r>
            <a:r>
              <a:rPr lang="pt-BR" dirty="0" err="1" smtClean="0"/>
              <a:t>bs</a:t>
            </a:r>
            <a:endParaRPr lang="pt-BR" dirty="0" smtClean="0"/>
          </a:p>
          <a:p>
            <a:pPr algn="ctr">
              <a:buNone/>
            </a:pPr>
            <a:r>
              <a:rPr lang="pt-BR" dirty="0" err="1" smtClean="0"/>
              <a:t>pow</a:t>
            </a:r>
            <a:endParaRPr lang="pt-BR" dirty="0" smtClean="0"/>
          </a:p>
          <a:p>
            <a:pPr algn="ctr">
              <a:buNone/>
            </a:pPr>
            <a:r>
              <a:rPr lang="pt-BR" dirty="0" smtClean="0"/>
              <a:t>**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Operações Binárias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ctr">
              <a:buNone/>
            </a:pPr>
            <a:r>
              <a:rPr lang="pt-BR" dirty="0" smtClean="0"/>
              <a:t>+</a:t>
            </a:r>
          </a:p>
          <a:p>
            <a:pPr algn="ctr">
              <a:buNone/>
            </a:pPr>
            <a:r>
              <a:rPr lang="pt-BR" dirty="0" smtClean="0"/>
              <a:t>-</a:t>
            </a:r>
          </a:p>
          <a:p>
            <a:pPr algn="ctr">
              <a:buNone/>
            </a:pPr>
            <a:r>
              <a:rPr lang="pt-BR" dirty="0" smtClean="0"/>
              <a:t>*</a:t>
            </a:r>
          </a:p>
          <a:p>
            <a:pPr algn="ctr">
              <a:buNone/>
            </a:pPr>
            <a:r>
              <a:rPr lang="pt-BR" dirty="0" smtClean="0"/>
              <a:t>/ (divisão de inteiros)</a:t>
            </a:r>
          </a:p>
          <a:p>
            <a:pPr algn="ctr">
              <a:buNone/>
            </a:pPr>
            <a:r>
              <a:rPr lang="pt-BR" dirty="0" smtClean="0"/>
              <a:t>// (divisão de </a:t>
            </a:r>
            <a:r>
              <a:rPr lang="pt-BR" dirty="0" err="1" smtClean="0"/>
              <a:t>floats</a:t>
            </a:r>
            <a:r>
              <a:rPr lang="pt-BR" dirty="0" smtClean="0"/>
              <a:t> como inteiros)</a:t>
            </a:r>
          </a:p>
          <a:p>
            <a:pPr algn="ctr">
              <a:buNone/>
            </a:pPr>
            <a:r>
              <a:rPr lang="pt-BR" dirty="0" smtClean="0"/>
              <a:t>%</a:t>
            </a:r>
          </a:p>
          <a:p>
            <a:pPr algn="ctr">
              <a:buNone/>
            </a:pPr>
            <a:r>
              <a:rPr lang="pt-BR" dirty="0" err="1"/>
              <a:t>a</a:t>
            </a:r>
            <a:r>
              <a:rPr lang="pt-BR" dirty="0" err="1" smtClean="0"/>
              <a:t>bs</a:t>
            </a:r>
            <a:endParaRPr lang="pt-BR" dirty="0" smtClean="0"/>
          </a:p>
          <a:p>
            <a:pPr algn="ctr">
              <a:buNone/>
            </a:pPr>
            <a:r>
              <a:rPr lang="pt-BR" dirty="0" err="1"/>
              <a:t>p</a:t>
            </a:r>
            <a:r>
              <a:rPr lang="pt-BR" dirty="0" err="1" smtClean="0"/>
              <a:t>ow</a:t>
            </a:r>
            <a:endParaRPr lang="pt-BR" dirty="0" smtClean="0"/>
          </a:p>
          <a:p>
            <a:pPr algn="ctr">
              <a:buNone/>
            </a:pPr>
            <a:r>
              <a:rPr lang="pt-BR" dirty="0" smtClean="0"/>
              <a:t>**</a:t>
            </a:r>
            <a:endParaRPr lang="pt-BR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Tipos Booleanos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True</a:t>
            </a:r>
            <a:endParaRPr lang="pt-BR" dirty="0" smtClean="0"/>
          </a:p>
          <a:p>
            <a:r>
              <a:rPr lang="pt-BR" dirty="0" err="1" smtClean="0"/>
              <a:t>False</a:t>
            </a:r>
            <a:endParaRPr lang="pt-BR" dirty="0" smtClean="0"/>
          </a:p>
          <a:p>
            <a:endParaRPr lang="pt-BR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Tipos Booleanos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True</a:t>
            </a:r>
            <a:endParaRPr lang="pt-BR" dirty="0" smtClean="0"/>
          </a:p>
          <a:p>
            <a:r>
              <a:rPr lang="pt-BR" dirty="0" err="1" smtClean="0"/>
              <a:t>False</a:t>
            </a:r>
            <a:endParaRPr lang="pt-BR" dirty="0" smtClean="0"/>
          </a:p>
          <a:p>
            <a:r>
              <a:rPr lang="pt-BR" dirty="0" err="1" smtClean="0"/>
              <a:t>None</a:t>
            </a:r>
            <a:endParaRPr lang="pt-BR" dirty="0" smtClean="0"/>
          </a:p>
          <a:p>
            <a:endParaRPr lang="pt-BR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Operadores Booleanos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 err="1" smtClean="0">
                <a:solidFill>
                  <a:srgbClr val="FF0000"/>
                </a:solidFill>
              </a:rPr>
              <a:t>and</a:t>
            </a:r>
            <a:endParaRPr lang="pt-BR" dirty="0" smtClean="0">
              <a:solidFill>
                <a:srgbClr val="FF0000"/>
              </a:solidFill>
            </a:endParaRPr>
          </a:p>
          <a:p>
            <a:pPr lvl="1">
              <a:buNone/>
            </a:pPr>
            <a:r>
              <a:rPr lang="pt-BR" dirty="0" err="1" smtClean="0"/>
              <a:t>True</a:t>
            </a:r>
            <a:r>
              <a:rPr lang="pt-BR" dirty="0" smtClean="0"/>
              <a:t> </a:t>
            </a:r>
            <a:r>
              <a:rPr lang="pt-BR" dirty="0" err="1" smtClean="0">
                <a:solidFill>
                  <a:srgbClr val="FF0000"/>
                </a:solidFill>
              </a:rPr>
              <a:t>and</a:t>
            </a:r>
            <a:r>
              <a:rPr lang="pt-BR" dirty="0" smtClean="0"/>
              <a:t> </a:t>
            </a:r>
            <a:r>
              <a:rPr lang="pt-BR" dirty="0" err="1" smtClean="0"/>
              <a:t>False</a:t>
            </a:r>
            <a:endParaRPr lang="pt-BR" dirty="0" smtClean="0"/>
          </a:p>
          <a:p>
            <a:pPr lvl="1">
              <a:buNone/>
            </a:pPr>
            <a:r>
              <a:rPr lang="pt-BR" dirty="0" err="1" smtClean="0"/>
              <a:t>True</a:t>
            </a:r>
            <a:r>
              <a:rPr lang="pt-BR" dirty="0" smtClean="0"/>
              <a:t> </a:t>
            </a:r>
            <a:r>
              <a:rPr lang="pt-BR" dirty="0" err="1" smtClean="0">
                <a:solidFill>
                  <a:srgbClr val="FF0000"/>
                </a:solidFill>
              </a:rPr>
              <a:t>and</a:t>
            </a:r>
            <a:r>
              <a:rPr lang="pt-BR" dirty="0" smtClean="0"/>
              <a:t> </a:t>
            </a:r>
            <a:r>
              <a:rPr lang="pt-BR" dirty="0" err="1" smtClean="0"/>
              <a:t>True</a:t>
            </a:r>
            <a:endParaRPr lang="pt-BR" dirty="0" smtClean="0"/>
          </a:p>
          <a:p>
            <a:pPr lvl="1">
              <a:buNone/>
            </a:pPr>
            <a:r>
              <a:rPr lang="pt-BR" dirty="0" err="1" smtClean="0"/>
              <a:t>False</a:t>
            </a:r>
            <a:r>
              <a:rPr lang="pt-BR" dirty="0" smtClean="0"/>
              <a:t> </a:t>
            </a:r>
            <a:r>
              <a:rPr lang="pt-BR" dirty="0" err="1" smtClean="0">
                <a:solidFill>
                  <a:srgbClr val="FF0000"/>
                </a:solidFill>
              </a:rPr>
              <a:t>and</a:t>
            </a:r>
            <a:r>
              <a:rPr lang="pt-BR" dirty="0" smtClean="0"/>
              <a:t> </a:t>
            </a:r>
            <a:r>
              <a:rPr lang="pt-BR" dirty="0" err="1" smtClean="0"/>
              <a:t>False</a:t>
            </a:r>
            <a:endParaRPr lang="pt-BR" dirty="0" smtClean="0"/>
          </a:p>
          <a:p>
            <a:pPr lvl="1">
              <a:buNone/>
            </a:pPr>
            <a:endParaRPr lang="pt-BR" dirty="0" smtClean="0"/>
          </a:p>
          <a:p>
            <a:r>
              <a:rPr lang="pt-BR" dirty="0" err="1" smtClean="0">
                <a:solidFill>
                  <a:srgbClr val="FFC000"/>
                </a:solidFill>
              </a:rPr>
              <a:t>or</a:t>
            </a:r>
            <a:endParaRPr lang="pt-BR" dirty="0" smtClean="0">
              <a:solidFill>
                <a:srgbClr val="FFC000"/>
              </a:solidFill>
            </a:endParaRPr>
          </a:p>
          <a:p>
            <a:pPr lvl="1">
              <a:buNone/>
            </a:pPr>
            <a:r>
              <a:rPr lang="pt-BR" dirty="0" err="1" smtClean="0"/>
              <a:t>True</a:t>
            </a:r>
            <a:r>
              <a:rPr lang="pt-BR" dirty="0" smtClean="0"/>
              <a:t> </a:t>
            </a:r>
            <a:r>
              <a:rPr lang="pt-BR" dirty="0" err="1" smtClean="0">
                <a:solidFill>
                  <a:srgbClr val="FFC000"/>
                </a:solidFill>
              </a:rPr>
              <a:t>or</a:t>
            </a:r>
            <a:r>
              <a:rPr lang="pt-BR" dirty="0" smtClean="0"/>
              <a:t> </a:t>
            </a:r>
            <a:r>
              <a:rPr lang="pt-BR" dirty="0" err="1" smtClean="0"/>
              <a:t>False</a:t>
            </a:r>
            <a:endParaRPr lang="pt-BR" dirty="0" smtClean="0"/>
          </a:p>
          <a:p>
            <a:pPr lvl="1">
              <a:buNone/>
            </a:pPr>
            <a:r>
              <a:rPr lang="pt-BR" dirty="0" err="1" smtClean="0"/>
              <a:t>False</a:t>
            </a:r>
            <a:r>
              <a:rPr lang="pt-BR" dirty="0" smtClean="0"/>
              <a:t> </a:t>
            </a:r>
            <a:r>
              <a:rPr lang="pt-BR" dirty="0" err="1" smtClean="0">
                <a:solidFill>
                  <a:srgbClr val="FFC000"/>
                </a:solidFill>
              </a:rPr>
              <a:t>or</a:t>
            </a:r>
            <a:r>
              <a:rPr lang="pt-BR" dirty="0" smtClean="0"/>
              <a:t> </a:t>
            </a:r>
            <a:r>
              <a:rPr lang="pt-BR" dirty="0" err="1" smtClean="0"/>
              <a:t>False</a:t>
            </a:r>
            <a:endParaRPr lang="pt-BR" dirty="0" smtClean="0"/>
          </a:p>
          <a:p>
            <a:pPr lvl="1">
              <a:buNone/>
            </a:pPr>
            <a:r>
              <a:rPr lang="pt-BR" dirty="0" err="1" smtClean="0"/>
              <a:t>True</a:t>
            </a:r>
            <a:r>
              <a:rPr lang="pt-BR" dirty="0" smtClean="0">
                <a:solidFill>
                  <a:srgbClr val="FFC000"/>
                </a:solidFill>
              </a:rPr>
              <a:t> </a:t>
            </a:r>
            <a:r>
              <a:rPr lang="pt-BR" dirty="0" err="1" smtClean="0">
                <a:solidFill>
                  <a:srgbClr val="FFC000"/>
                </a:solidFill>
              </a:rPr>
              <a:t>or</a:t>
            </a:r>
            <a:r>
              <a:rPr lang="pt-BR" dirty="0" smtClean="0"/>
              <a:t> </a:t>
            </a:r>
            <a:r>
              <a:rPr lang="pt-BR" dirty="0" err="1" smtClean="0"/>
              <a:t>True</a:t>
            </a:r>
            <a:endParaRPr lang="pt-BR" dirty="0" smtClean="0"/>
          </a:p>
          <a:p>
            <a:pPr lvl="1">
              <a:buNone/>
            </a:pPr>
            <a:endParaRPr lang="pt-BR" dirty="0" smtClean="0"/>
          </a:p>
          <a:p>
            <a:r>
              <a:rPr lang="pt-BR" dirty="0" err="1">
                <a:solidFill>
                  <a:srgbClr val="92D050"/>
                </a:solidFill>
              </a:rPr>
              <a:t>n</a:t>
            </a:r>
            <a:r>
              <a:rPr lang="pt-BR" dirty="0" err="1" smtClean="0">
                <a:solidFill>
                  <a:srgbClr val="92D050"/>
                </a:solidFill>
              </a:rPr>
              <a:t>ot</a:t>
            </a:r>
            <a:endParaRPr lang="pt-BR" dirty="0" smtClean="0">
              <a:solidFill>
                <a:srgbClr val="92D050"/>
              </a:solidFill>
            </a:endParaRPr>
          </a:p>
          <a:p>
            <a:pPr lvl="1">
              <a:buNone/>
            </a:pPr>
            <a:r>
              <a:rPr lang="pt-BR" dirty="0" err="1" smtClean="0">
                <a:solidFill>
                  <a:srgbClr val="92D050"/>
                </a:solidFill>
              </a:rPr>
              <a:t>not</a:t>
            </a:r>
            <a:r>
              <a:rPr lang="pt-BR" dirty="0" smtClean="0"/>
              <a:t> </a:t>
            </a:r>
            <a:r>
              <a:rPr lang="pt-BR" dirty="0" err="1" smtClean="0"/>
              <a:t>True</a:t>
            </a:r>
            <a:endParaRPr lang="pt-BR" dirty="0" smtClean="0"/>
          </a:p>
          <a:p>
            <a:pPr lvl="1">
              <a:buNone/>
            </a:pPr>
            <a:r>
              <a:rPr lang="pt-BR" dirty="0" err="1">
                <a:solidFill>
                  <a:srgbClr val="92D050"/>
                </a:solidFill>
              </a:rPr>
              <a:t>n</a:t>
            </a:r>
            <a:r>
              <a:rPr lang="pt-BR" dirty="0" err="1" smtClean="0">
                <a:solidFill>
                  <a:srgbClr val="92D050"/>
                </a:solidFill>
              </a:rPr>
              <a:t>ot</a:t>
            </a:r>
            <a:r>
              <a:rPr lang="pt-BR" dirty="0" smtClean="0"/>
              <a:t> </a:t>
            </a:r>
            <a:r>
              <a:rPr lang="pt-BR" dirty="0" err="1" smtClean="0"/>
              <a:t>False</a:t>
            </a:r>
            <a:endParaRPr lang="pt-BR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Comparações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ctr">
              <a:buNone/>
            </a:pPr>
            <a:r>
              <a:rPr lang="pt-BR" dirty="0" smtClean="0"/>
              <a:t>&lt;</a:t>
            </a:r>
          </a:p>
          <a:p>
            <a:pPr algn="ctr">
              <a:buNone/>
            </a:pPr>
            <a:r>
              <a:rPr lang="pt-BR" dirty="0" smtClean="0"/>
              <a:t>&lt;=</a:t>
            </a:r>
          </a:p>
          <a:p>
            <a:pPr algn="ctr">
              <a:buNone/>
            </a:pPr>
            <a:r>
              <a:rPr lang="pt-BR" dirty="0" smtClean="0"/>
              <a:t>&gt;</a:t>
            </a:r>
          </a:p>
          <a:p>
            <a:pPr algn="ctr">
              <a:buNone/>
            </a:pPr>
            <a:r>
              <a:rPr lang="pt-BR" dirty="0" smtClean="0"/>
              <a:t>&gt;=</a:t>
            </a:r>
          </a:p>
          <a:p>
            <a:pPr algn="ctr">
              <a:buNone/>
            </a:pPr>
            <a:r>
              <a:rPr lang="pt-BR" dirty="0" smtClean="0"/>
              <a:t>==</a:t>
            </a:r>
          </a:p>
          <a:p>
            <a:pPr algn="ctr">
              <a:buNone/>
            </a:pPr>
            <a:r>
              <a:rPr lang="pt-BR" dirty="0" smtClean="0"/>
              <a:t>!=</a:t>
            </a:r>
          </a:p>
          <a:p>
            <a:pPr algn="ctr">
              <a:buNone/>
            </a:pPr>
            <a:r>
              <a:rPr lang="pt-BR" dirty="0"/>
              <a:t>i</a:t>
            </a:r>
            <a:r>
              <a:rPr lang="pt-BR" dirty="0" smtClean="0"/>
              <a:t>s</a:t>
            </a:r>
          </a:p>
          <a:p>
            <a:pPr algn="ctr">
              <a:buNone/>
            </a:pPr>
            <a:r>
              <a:rPr lang="pt-BR" dirty="0"/>
              <a:t>i</a:t>
            </a:r>
            <a:r>
              <a:rPr lang="pt-BR" dirty="0" smtClean="0"/>
              <a:t>s </a:t>
            </a:r>
            <a:r>
              <a:rPr lang="pt-BR" dirty="0" err="1" smtClean="0"/>
              <a:t>not</a:t>
            </a:r>
            <a:endParaRPr lang="pt-BR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Entrada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Função </a:t>
            </a:r>
            <a:r>
              <a:rPr lang="pt-BR" dirty="0" err="1" smtClean="0"/>
              <a:t>raw_input</a:t>
            </a:r>
            <a:r>
              <a:rPr lang="pt-BR" dirty="0" smtClean="0"/>
              <a:t>:</a:t>
            </a:r>
          </a:p>
          <a:p>
            <a:pPr lvl="1"/>
            <a:r>
              <a:rPr lang="pt-BR" dirty="0" smtClean="0"/>
              <a:t>Tudo como string</a:t>
            </a:r>
          </a:p>
          <a:p>
            <a:pPr lvl="1">
              <a:buNone/>
            </a:pPr>
            <a:r>
              <a:rPr lang="pt-BR" dirty="0" smtClean="0"/>
              <a:t>nome = </a:t>
            </a:r>
            <a:r>
              <a:rPr lang="pt-BR" dirty="0" err="1" smtClean="0"/>
              <a:t>raw_input</a:t>
            </a:r>
            <a:r>
              <a:rPr lang="pt-BR" dirty="0" smtClean="0"/>
              <a:t>(“Digite seu nome: ”)</a:t>
            </a:r>
          </a:p>
          <a:p>
            <a:pPr lvl="1"/>
            <a:endParaRPr lang="pt-BR" dirty="0"/>
          </a:p>
          <a:p>
            <a:r>
              <a:rPr lang="pt-BR" dirty="0" smtClean="0"/>
              <a:t>Função input:</a:t>
            </a:r>
          </a:p>
          <a:p>
            <a:pPr lvl="1"/>
            <a:r>
              <a:rPr lang="pt-BR" dirty="0" smtClean="0"/>
              <a:t>Tudo como expressões </a:t>
            </a:r>
            <a:r>
              <a:rPr lang="pt-BR" dirty="0" err="1" smtClean="0"/>
              <a:t>python</a:t>
            </a:r>
            <a:endParaRPr lang="pt-BR" dirty="0" smtClean="0"/>
          </a:p>
          <a:p>
            <a:pPr lvl="1">
              <a:buNone/>
            </a:pPr>
            <a:r>
              <a:rPr lang="pt-BR" dirty="0" smtClean="0"/>
              <a:t>numero = input(“Diga um numero: ”)</a:t>
            </a:r>
            <a:endParaRPr lang="pt-BR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Saída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print</a:t>
            </a:r>
            <a:r>
              <a:rPr lang="pt-BR" dirty="0" smtClean="0"/>
              <a:t> “string”</a:t>
            </a:r>
          </a:p>
          <a:p>
            <a:endParaRPr lang="pt-BR" dirty="0"/>
          </a:p>
          <a:p>
            <a:r>
              <a:rPr lang="pt-BR" dirty="0" err="1" smtClean="0"/>
              <a:t>print</a:t>
            </a:r>
            <a:r>
              <a:rPr lang="pt-BR" dirty="0" smtClean="0"/>
              <a:t> “o numero %i” % 5</a:t>
            </a:r>
          </a:p>
          <a:p>
            <a:endParaRPr lang="pt-BR" dirty="0" smtClean="0"/>
          </a:p>
          <a:p>
            <a:r>
              <a:rPr lang="pt-BR" dirty="0" err="1" smtClean="0"/>
              <a:t>print</a:t>
            </a:r>
            <a:r>
              <a:rPr lang="pt-BR" dirty="0" smtClean="0"/>
              <a:t> “%s tirou nota %.2f” % (“Pedro”, 10.0/3)</a:t>
            </a:r>
            <a:endParaRPr lang="pt-B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Baixo Nível</a:t>
            </a:r>
            <a:endParaRPr lang="pt-BR" dirty="0"/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9844" t="37800" r="75587" b="16967"/>
          <a:stretch>
            <a:fillRect/>
          </a:stretch>
        </p:blipFill>
        <p:spPr bwMode="auto">
          <a:xfrm>
            <a:off x="3275856" y="1628800"/>
            <a:ext cx="2591569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Estruturas de Dados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4 tipos nativos importantes:</a:t>
            </a:r>
          </a:p>
          <a:p>
            <a:pPr lvl="1"/>
            <a:r>
              <a:rPr lang="pt-BR" dirty="0" smtClean="0"/>
              <a:t>Strings</a:t>
            </a:r>
          </a:p>
          <a:p>
            <a:pPr lvl="1"/>
            <a:r>
              <a:rPr lang="pt-BR" dirty="0" smtClean="0"/>
              <a:t>Listas</a:t>
            </a:r>
          </a:p>
          <a:p>
            <a:pPr lvl="1"/>
            <a:r>
              <a:rPr lang="pt-BR" dirty="0" err="1" smtClean="0"/>
              <a:t>Tuplas</a:t>
            </a:r>
            <a:endParaRPr lang="pt-BR" dirty="0" smtClean="0"/>
          </a:p>
          <a:p>
            <a:pPr lvl="1"/>
            <a:r>
              <a:rPr lang="pt-BR" dirty="0" smtClean="0"/>
              <a:t>Dicionários</a:t>
            </a:r>
            <a:endParaRPr lang="pt-BR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Strings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Estruturas imutáveis</a:t>
            </a:r>
          </a:p>
          <a:p>
            <a:r>
              <a:rPr lang="pt-BR" dirty="0" smtClean="0"/>
              <a:t>Delimitadas por ‘, “ ou “</a:t>
            </a:r>
            <a:r>
              <a:rPr lang="pt-BR" dirty="0" err="1" smtClean="0"/>
              <a:t>““</a:t>
            </a:r>
            <a:endParaRPr lang="pt-BR" dirty="0" smtClean="0"/>
          </a:p>
          <a:p>
            <a:pPr lvl="1">
              <a:buNone/>
            </a:pPr>
            <a:r>
              <a:rPr lang="pt-BR" dirty="0" smtClean="0"/>
              <a:t>a = ‘texto’</a:t>
            </a:r>
          </a:p>
          <a:p>
            <a:pPr lvl="1">
              <a:buNone/>
            </a:pPr>
            <a:r>
              <a:rPr lang="pt-BR" dirty="0" smtClean="0"/>
              <a:t>a = “texto”</a:t>
            </a:r>
          </a:p>
          <a:p>
            <a:pPr lvl="1">
              <a:buNone/>
            </a:pPr>
            <a:r>
              <a:rPr lang="pt-BR" dirty="0" smtClean="0"/>
              <a:t>a = “</a:t>
            </a:r>
            <a:r>
              <a:rPr lang="pt-BR" dirty="0" err="1" smtClean="0"/>
              <a:t>““</a:t>
            </a:r>
            <a:r>
              <a:rPr lang="pt-BR" dirty="0" smtClean="0"/>
              <a:t>texto”””</a:t>
            </a:r>
            <a:endParaRPr lang="pt-BR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Manipulação de Strings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pt-BR" dirty="0" smtClean="0"/>
              <a:t>a = “Essa </a:t>
            </a:r>
            <a:r>
              <a:rPr lang="pt-BR" dirty="0" err="1" smtClean="0"/>
              <a:t>eh</a:t>
            </a:r>
            <a:r>
              <a:rPr lang="pt-BR" dirty="0" smtClean="0"/>
              <a:t> minha string”</a:t>
            </a:r>
          </a:p>
          <a:p>
            <a:pPr>
              <a:buNone/>
            </a:pPr>
            <a:endParaRPr lang="pt-BR" dirty="0"/>
          </a:p>
          <a:p>
            <a:pPr>
              <a:buNone/>
            </a:pPr>
            <a:r>
              <a:rPr lang="pt-BR" dirty="0" err="1" smtClean="0"/>
              <a:t>a.</a:t>
            </a:r>
            <a:r>
              <a:rPr lang="pt-BR" b="1" dirty="0" err="1" smtClean="0"/>
              <a:t>upper</a:t>
            </a:r>
            <a:r>
              <a:rPr lang="pt-BR" b="1" dirty="0" smtClean="0"/>
              <a:t>()</a:t>
            </a:r>
            <a:r>
              <a:rPr lang="pt-BR" dirty="0" smtClean="0"/>
              <a:t> – capitaliza a string</a:t>
            </a:r>
          </a:p>
          <a:p>
            <a:pPr>
              <a:buNone/>
            </a:pPr>
            <a:endParaRPr lang="pt-BR" dirty="0"/>
          </a:p>
          <a:p>
            <a:pPr>
              <a:buNone/>
            </a:pPr>
            <a:r>
              <a:rPr lang="pt-BR" dirty="0" err="1" smtClean="0"/>
              <a:t>a.</a:t>
            </a:r>
            <a:r>
              <a:rPr lang="pt-BR" b="1" dirty="0" err="1" smtClean="0"/>
              <a:t>lower</a:t>
            </a:r>
            <a:r>
              <a:rPr lang="pt-BR" b="1" dirty="0" smtClean="0"/>
              <a:t>()</a:t>
            </a:r>
            <a:r>
              <a:rPr lang="pt-BR" dirty="0" smtClean="0"/>
              <a:t> – </a:t>
            </a:r>
            <a:r>
              <a:rPr lang="pt-BR" dirty="0" err="1" smtClean="0"/>
              <a:t>descapitaliza</a:t>
            </a:r>
            <a:r>
              <a:rPr lang="pt-BR" dirty="0" smtClean="0"/>
              <a:t> a string</a:t>
            </a:r>
          </a:p>
          <a:p>
            <a:pPr>
              <a:buNone/>
            </a:pPr>
            <a:endParaRPr lang="pt-BR" b="1" dirty="0"/>
          </a:p>
          <a:p>
            <a:pPr>
              <a:buNone/>
            </a:pPr>
            <a:r>
              <a:rPr lang="pt-BR" dirty="0" err="1" smtClean="0"/>
              <a:t>a.</a:t>
            </a:r>
            <a:r>
              <a:rPr lang="pt-BR" b="1" dirty="0" err="1" smtClean="0"/>
              <a:t>find</a:t>
            </a:r>
            <a:r>
              <a:rPr lang="pt-BR" b="1" dirty="0" smtClean="0"/>
              <a:t>(</a:t>
            </a:r>
            <a:r>
              <a:rPr lang="pt-BR" dirty="0" smtClean="0"/>
              <a:t>‘</a:t>
            </a:r>
            <a:r>
              <a:rPr lang="pt-BR" dirty="0" err="1" smtClean="0"/>
              <a:t>eh</a:t>
            </a:r>
            <a:r>
              <a:rPr lang="pt-BR" dirty="0" smtClean="0"/>
              <a:t>’) – busca o índice da </a:t>
            </a:r>
            <a:r>
              <a:rPr lang="pt-BR" dirty="0" err="1" smtClean="0"/>
              <a:t>substring</a:t>
            </a:r>
            <a:r>
              <a:rPr lang="pt-BR" dirty="0" smtClean="0"/>
              <a:t> ‘</a:t>
            </a:r>
            <a:r>
              <a:rPr lang="pt-BR" dirty="0" err="1" smtClean="0"/>
              <a:t>eh</a:t>
            </a:r>
            <a:r>
              <a:rPr lang="pt-BR" dirty="0" smtClean="0"/>
              <a:t>’ dentro da string.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Manipulação de Strings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 smtClean="0"/>
              <a:t>a = “Essa </a:t>
            </a:r>
            <a:r>
              <a:rPr lang="pt-BR" dirty="0" err="1" smtClean="0"/>
              <a:t>eh</a:t>
            </a:r>
            <a:r>
              <a:rPr lang="pt-BR" dirty="0" smtClean="0"/>
              <a:t> minha string”</a:t>
            </a:r>
          </a:p>
          <a:p>
            <a:pPr>
              <a:buNone/>
            </a:pPr>
            <a:endParaRPr lang="pt-BR" dirty="0"/>
          </a:p>
          <a:p>
            <a:pPr>
              <a:buNone/>
            </a:pPr>
            <a:r>
              <a:rPr lang="pt-BR" dirty="0" err="1" smtClean="0"/>
              <a:t>a.</a:t>
            </a:r>
            <a:r>
              <a:rPr lang="pt-BR" b="1" dirty="0" err="1" smtClean="0"/>
              <a:t>replace</a:t>
            </a:r>
            <a:r>
              <a:rPr lang="pt-BR" b="1" dirty="0" smtClean="0"/>
              <a:t>(‘e’, ‘b’)</a:t>
            </a:r>
            <a:r>
              <a:rPr lang="pt-BR" dirty="0" smtClean="0"/>
              <a:t> – substitui todas as ocorrências de ‘e’ por ‘b’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Manipulação de Strings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 smtClean="0"/>
              <a:t>a = “Essa </a:t>
            </a:r>
            <a:r>
              <a:rPr lang="pt-BR" dirty="0" err="1" smtClean="0"/>
              <a:t>eh</a:t>
            </a:r>
            <a:r>
              <a:rPr lang="pt-BR" dirty="0" smtClean="0"/>
              <a:t> minha string”</a:t>
            </a:r>
          </a:p>
          <a:p>
            <a:pPr>
              <a:buNone/>
            </a:pPr>
            <a:endParaRPr lang="pt-BR" dirty="0"/>
          </a:p>
          <a:p>
            <a:pPr>
              <a:buNone/>
            </a:pPr>
            <a:r>
              <a:rPr lang="pt-BR" dirty="0" err="1" smtClean="0"/>
              <a:t>a.</a:t>
            </a:r>
            <a:r>
              <a:rPr lang="pt-BR" b="1" dirty="0" err="1" smtClean="0"/>
              <a:t>replace</a:t>
            </a:r>
            <a:r>
              <a:rPr lang="pt-BR" b="1" dirty="0" smtClean="0"/>
              <a:t>(‘e’, ‘b’)</a:t>
            </a:r>
            <a:r>
              <a:rPr lang="pt-BR" dirty="0" smtClean="0"/>
              <a:t> – substitui todas as ocorrências de ‘e’ por ‘b’</a:t>
            </a:r>
          </a:p>
          <a:p>
            <a:pPr>
              <a:buNone/>
            </a:pPr>
            <a:endParaRPr lang="pt-BR" dirty="0"/>
          </a:p>
          <a:p>
            <a:pPr>
              <a:buNone/>
            </a:pPr>
            <a:r>
              <a:rPr lang="pt-BR" dirty="0" err="1" smtClean="0"/>
              <a:t>a.</a:t>
            </a:r>
            <a:r>
              <a:rPr lang="pt-BR" b="1" dirty="0" err="1" smtClean="0">
                <a:solidFill>
                  <a:srgbClr val="FF0000"/>
                </a:solidFill>
              </a:rPr>
              <a:t>lower</a:t>
            </a:r>
            <a:r>
              <a:rPr lang="pt-BR" b="1" dirty="0" smtClean="0">
                <a:solidFill>
                  <a:srgbClr val="FF0000"/>
                </a:solidFill>
              </a:rPr>
              <a:t>().</a:t>
            </a:r>
            <a:r>
              <a:rPr lang="pt-BR" b="1" dirty="0" err="1" smtClean="0"/>
              <a:t>replace</a:t>
            </a:r>
            <a:r>
              <a:rPr lang="pt-BR" b="1" dirty="0" smtClean="0"/>
              <a:t>(‘e’, ‘b’) </a:t>
            </a:r>
            <a:r>
              <a:rPr lang="pt-BR" dirty="0" smtClean="0"/>
              <a:t>– </a:t>
            </a:r>
            <a:r>
              <a:rPr lang="pt-BR" dirty="0" err="1" smtClean="0"/>
              <a:t>descapitaliza</a:t>
            </a:r>
            <a:r>
              <a:rPr lang="pt-BR" dirty="0" smtClean="0"/>
              <a:t> a string e substitui todas as </a:t>
            </a:r>
            <a:r>
              <a:rPr lang="pt-BR" dirty="0" err="1" smtClean="0"/>
              <a:t>ocorrêncais</a:t>
            </a:r>
            <a:r>
              <a:rPr lang="pt-BR" dirty="0" smtClean="0"/>
              <a:t> de ‘e’ por ‘b’.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Manipulação de Strings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 smtClean="0"/>
              <a:t>a = ‘Essa </a:t>
            </a:r>
            <a:r>
              <a:rPr lang="pt-BR" dirty="0" err="1" smtClean="0"/>
              <a:t>eh</a:t>
            </a:r>
            <a:r>
              <a:rPr lang="pt-BR" dirty="0" smtClean="0"/>
              <a:t> minha string’</a:t>
            </a:r>
          </a:p>
          <a:p>
            <a:pPr>
              <a:buNone/>
            </a:pPr>
            <a:endParaRPr lang="pt-BR" dirty="0"/>
          </a:p>
          <a:p>
            <a:pPr>
              <a:buNone/>
            </a:pPr>
            <a:r>
              <a:rPr lang="pt-BR" dirty="0" err="1" smtClean="0"/>
              <a:t>a.</a:t>
            </a:r>
            <a:r>
              <a:rPr lang="pt-BR" b="1" dirty="0" err="1" smtClean="0"/>
              <a:t>split</a:t>
            </a:r>
            <a:r>
              <a:rPr lang="pt-BR" b="1" dirty="0" smtClean="0"/>
              <a:t>(“ ”)</a:t>
            </a:r>
            <a:r>
              <a:rPr lang="pt-BR" dirty="0" smtClean="0"/>
              <a:t> – quebra a string em partes (transforma ela em um vetor)</a:t>
            </a:r>
          </a:p>
          <a:p>
            <a:pPr>
              <a:buNone/>
            </a:pPr>
            <a:endParaRPr lang="pt-BR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Manipulação de Strings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 smtClean="0"/>
              <a:t>a = ‘Essa </a:t>
            </a:r>
            <a:r>
              <a:rPr lang="pt-BR" dirty="0" err="1" smtClean="0"/>
              <a:t>eh</a:t>
            </a:r>
            <a:r>
              <a:rPr lang="pt-BR" dirty="0" smtClean="0"/>
              <a:t> minha string’</a:t>
            </a:r>
          </a:p>
          <a:p>
            <a:pPr>
              <a:buNone/>
            </a:pPr>
            <a:endParaRPr lang="pt-BR" dirty="0"/>
          </a:p>
          <a:p>
            <a:pPr>
              <a:buNone/>
            </a:pPr>
            <a:r>
              <a:rPr lang="pt-BR" dirty="0" err="1" smtClean="0"/>
              <a:t>a.</a:t>
            </a:r>
            <a:r>
              <a:rPr lang="pt-BR" b="1" dirty="0" err="1" smtClean="0"/>
              <a:t>split</a:t>
            </a:r>
            <a:r>
              <a:rPr lang="pt-BR" b="1" dirty="0" smtClean="0"/>
              <a:t>(“ ”)</a:t>
            </a:r>
            <a:r>
              <a:rPr lang="pt-BR" dirty="0" smtClean="0"/>
              <a:t> – quebra a string em partes (transforma ela em </a:t>
            </a:r>
            <a:r>
              <a:rPr lang="pt-BR" strike="sngStrike" dirty="0" smtClean="0"/>
              <a:t>um vetor</a:t>
            </a:r>
            <a:r>
              <a:rPr lang="pt-BR" dirty="0" smtClean="0"/>
              <a:t>)</a:t>
            </a:r>
          </a:p>
          <a:p>
            <a:pPr>
              <a:buNone/>
            </a:pPr>
            <a:endParaRPr lang="pt-BR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Manipulação de Strings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 smtClean="0"/>
              <a:t>a = ‘Essa </a:t>
            </a:r>
            <a:r>
              <a:rPr lang="pt-BR" dirty="0" err="1" smtClean="0"/>
              <a:t>eh</a:t>
            </a:r>
            <a:r>
              <a:rPr lang="pt-BR" dirty="0" smtClean="0"/>
              <a:t> minha string’</a:t>
            </a:r>
          </a:p>
          <a:p>
            <a:pPr>
              <a:buNone/>
            </a:pPr>
            <a:endParaRPr lang="pt-BR" dirty="0"/>
          </a:p>
          <a:p>
            <a:pPr>
              <a:buNone/>
            </a:pPr>
            <a:r>
              <a:rPr lang="pt-BR" dirty="0" err="1" smtClean="0"/>
              <a:t>a.</a:t>
            </a:r>
            <a:r>
              <a:rPr lang="pt-BR" b="1" dirty="0" err="1" smtClean="0"/>
              <a:t>split</a:t>
            </a:r>
            <a:r>
              <a:rPr lang="pt-BR" b="1" dirty="0" smtClean="0"/>
              <a:t>(“ ”)</a:t>
            </a:r>
            <a:r>
              <a:rPr lang="pt-BR" dirty="0" smtClean="0"/>
              <a:t> – quebra a string em partes (transforma ela em uma lista)</a:t>
            </a:r>
          </a:p>
          <a:p>
            <a:pPr>
              <a:buNone/>
            </a:pPr>
            <a:endParaRPr lang="pt-BR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Listas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Estrutura de dados </a:t>
            </a:r>
            <a:r>
              <a:rPr lang="pt-BR" b="1" dirty="0" smtClean="0"/>
              <a:t>mutável</a:t>
            </a:r>
          </a:p>
          <a:p>
            <a:r>
              <a:rPr lang="pt-BR" dirty="0" smtClean="0"/>
              <a:t>Armazenam qualquer tipo de dado</a:t>
            </a:r>
          </a:p>
          <a:p>
            <a:r>
              <a:rPr lang="pt-BR" dirty="0" smtClean="0"/>
              <a:t>Tamanho virtualmente ilimitado.</a:t>
            </a:r>
          </a:p>
          <a:p>
            <a:endParaRPr lang="pt-BR" dirty="0"/>
          </a:p>
          <a:p>
            <a:pPr>
              <a:buNone/>
            </a:pPr>
            <a:r>
              <a:rPr lang="pt-BR" dirty="0" smtClean="0"/>
              <a:t>a = [‘Essa’, ‘</a:t>
            </a:r>
            <a:r>
              <a:rPr lang="pt-BR" dirty="0" err="1" smtClean="0"/>
              <a:t>eh</a:t>
            </a:r>
            <a:r>
              <a:rPr lang="pt-BR" dirty="0" smtClean="0"/>
              <a:t>’, ‘minha’, ‘lista’]</a:t>
            </a:r>
            <a:endParaRPr lang="pt-BR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Manipulação de Listas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 smtClean="0"/>
              <a:t>a = [‘Essa’, ‘</a:t>
            </a:r>
            <a:r>
              <a:rPr lang="pt-BR" dirty="0" err="1" smtClean="0"/>
              <a:t>eh</a:t>
            </a:r>
            <a:r>
              <a:rPr lang="pt-BR" dirty="0" smtClean="0"/>
              <a:t>’, ‘minha’, ‘lista’]</a:t>
            </a:r>
          </a:p>
          <a:p>
            <a:endParaRPr lang="pt-BR" dirty="0" smtClean="0"/>
          </a:p>
          <a:p>
            <a:r>
              <a:rPr lang="pt-BR" dirty="0" err="1" smtClean="0"/>
              <a:t>a.</a:t>
            </a:r>
            <a:r>
              <a:rPr lang="pt-BR" b="1" dirty="0" err="1" smtClean="0"/>
              <a:t>append</a:t>
            </a:r>
            <a:r>
              <a:rPr lang="pt-BR" b="1" dirty="0" smtClean="0"/>
              <a:t>(</a:t>
            </a:r>
            <a:r>
              <a:rPr lang="pt-BR" dirty="0" smtClean="0"/>
              <a:t>1</a:t>
            </a:r>
            <a:r>
              <a:rPr lang="pt-BR" b="1" dirty="0" smtClean="0"/>
              <a:t>)</a:t>
            </a:r>
            <a:r>
              <a:rPr lang="pt-BR" dirty="0" smtClean="0"/>
              <a:t> – insere 1 no final da lista.</a:t>
            </a:r>
          </a:p>
          <a:p>
            <a:endParaRPr lang="pt-BR" dirty="0"/>
          </a:p>
          <a:p>
            <a:pPr>
              <a:buNone/>
            </a:pPr>
            <a:endParaRPr lang="pt-BR" dirty="0" smtClean="0"/>
          </a:p>
          <a:p>
            <a:pPr>
              <a:buNone/>
            </a:pPr>
            <a:r>
              <a:rPr lang="pt-BR" dirty="0" smtClean="0"/>
              <a:t>&gt;&gt;&gt; </a:t>
            </a:r>
            <a:r>
              <a:rPr lang="pt-BR" dirty="0" err="1" smtClean="0"/>
              <a:t>print</a:t>
            </a:r>
            <a:r>
              <a:rPr lang="pt-BR" dirty="0" smtClean="0"/>
              <a:t> 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Nível Intermediário</a:t>
            </a:r>
            <a:endParaRPr lang="pt-BR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6148" t="13360" r="62529" b="40501"/>
          <a:stretch>
            <a:fillRect/>
          </a:stretch>
        </p:blipFill>
        <p:spPr bwMode="auto">
          <a:xfrm>
            <a:off x="1619672" y="1412776"/>
            <a:ext cx="5904656" cy="4892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Manipulação de Listas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a.</a:t>
            </a:r>
            <a:r>
              <a:rPr lang="pt-BR" b="1" dirty="0" err="1" smtClean="0"/>
              <a:t>extend</a:t>
            </a:r>
            <a:r>
              <a:rPr lang="pt-BR" b="1" dirty="0" smtClean="0"/>
              <a:t>([</a:t>
            </a:r>
            <a:r>
              <a:rPr lang="pt-BR" dirty="0" smtClean="0"/>
              <a:t>1,2,3,4,5</a:t>
            </a:r>
            <a:r>
              <a:rPr lang="pt-BR" b="1" dirty="0" smtClean="0"/>
              <a:t>])</a:t>
            </a:r>
            <a:r>
              <a:rPr lang="pt-BR" dirty="0" smtClean="0"/>
              <a:t> – </a:t>
            </a:r>
            <a:r>
              <a:rPr lang="pt-BR" dirty="0" err="1" smtClean="0"/>
              <a:t>extenda</a:t>
            </a:r>
            <a:r>
              <a:rPr lang="pt-BR" dirty="0" smtClean="0"/>
              <a:t> a lista anterior com a lista nova.</a:t>
            </a:r>
          </a:p>
          <a:p>
            <a:endParaRPr lang="pt-BR" dirty="0"/>
          </a:p>
          <a:p>
            <a:pPr>
              <a:buNone/>
            </a:pPr>
            <a:r>
              <a:rPr lang="pt-BR" dirty="0" smtClean="0"/>
              <a:t>&gt;&gt;&gt; </a:t>
            </a:r>
            <a:r>
              <a:rPr lang="pt-BR" dirty="0" err="1" smtClean="0"/>
              <a:t>print</a:t>
            </a:r>
            <a:r>
              <a:rPr lang="pt-BR" dirty="0" smtClean="0"/>
              <a:t> a</a:t>
            </a:r>
            <a:endParaRPr lang="pt-BR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Uma pausa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help(objeto)</a:t>
            </a:r>
          </a:p>
          <a:p>
            <a:endParaRPr lang="pt-BR" dirty="0"/>
          </a:p>
          <a:p>
            <a:r>
              <a:rPr lang="pt-BR" dirty="0" err="1" smtClean="0"/>
              <a:t>dir</a:t>
            </a:r>
            <a:r>
              <a:rPr lang="pt-BR" dirty="0" smtClean="0"/>
              <a:t>(objeto)</a:t>
            </a:r>
            <a:endParaRPr lang="pt-BR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Métodos de Listas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i</a:t>
            </a:r>
            <a:r>
              <a:rPr lang="pt-BR" dirty="0" err="1" smtClean="0"/>
              <a:t>nsert</a:t>
            </a:r>
            <a:endParaRPr lang="pt-BR" dirty="0" smtClean="0"/>
          </a:p>
          <a:p>
            <a:r>
              <a:rPr lang="pt-BR" dirty="0"/>
              <a:t>r</a:t>
            </a:r>
            <a:r>
              <a:rPr lang="pt-BR" dirty="0" smtClean="0"/>
              <a:t>emove</a:t>
            </a:r>
          </a:p>
          <a:p>
            <a:r>
              <a:rPr lang="pt-BR" dirty="0" smtClean="0"/>
              <a:t>pop</a:t>
            </a:r>
          </a:p>
          <a:p>
            <a:r>
              <a:rPr lang="pt-BR" dirty="0" err="1" smtClean="0"/>
              <a:t>index</a:t>
            </a:r>
            <a:endParaRPr lang="pt-BR" dirty="0" smtClean="0"/>
          </a:p>
          <a:p>
            <a:r>
              <a:rPr lang="pt-BR" dirty="0" err="1" smtClean="0"/>
              <a:t>count</a:t>
            </a:r>
            <a:endParaRPr lang="pt-BR" dirty="0" smtClean="0"/>
          </a:p>
          <a:p>
            <a:r>
              <a:rPr lang="pt-BR" dirty="0" err="1" smtClean="0"/>
              <a:t>sort</a:t>
            </a:r>
            <a:endParaRPr lang="pt-BR" dirty="0" smtClean="0"/>
          </a:p>
          <a:p>
            <a:r>
              <a:rPr lang="pt-BR" dirty="0" err="1" smtClean="0"/>
              <a:t>reverse</a:t>
            </a:r>
            <a:endParaRPr lang="pt-BR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Tuplas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Estrutura de dados imutável</a:t>
            </a:r>
          </a:p>
          <a:p>
            <a:r>
              <a:rPr lang="pt-BR" dirty="0" smtClean="0"/>
              <a:t>Tamanho virtualmente ilimitado</a:t>
            </a:r>
          </a:p>
          <a:p>
            <a:r>
              <a:rPr lang="pt-BR" dirty="0" smtClean="0"/>
              <a:t>Armazenam qualquer tipo de dado</a:t>
            </a:r>
          </a:p>
          <a:p>
            <a:endParaRPr lang="pt-BR" dirty="0"/>
          </a:p>
          <a:p>
            <a:pPr>
              <a:buNone/>
            </a:pPr>
            <a:r>
              <a:rPr lang="pt-BR" dirty="0" smtClean="0"/>
              <a:t>a = (“Essa”, 1, 2 , 3*3, ‘</a:t>
            </a:r>
            <a:r>
              <a:rPr lang="pt-BR" dirty="0" err="1" smtClean="0"/>
              <a:t>tupla</a:t>
            </a:r>
            <a:r>
              <a:rPr lang="pt-BR" dirty="0" smtClean="0"/>
              <a:t>’)</a:t>
            </a:r>
            <a:endParaRPr lang="pt-BR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Slicing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“Pedaços”</a:t>
            </a:r>
          </a:p>
          <a:p>
            <a:pPr>
              <a:buNone/>
            </a:pPr>
            <a:r>
              <a:rPr lang="pt-BR" dirty="0" smtClean="0"/>
              <a:t>&gt;&gt;&gt; a = [1,2,3,4,5]</a:t>
            </a:r>
            <a:endParaRPr lang="pt-BR" dirty="0"/>
          </a:p>
          <a:p>
            <a:pPr>
              <a:buNone/>
            </a:pPr>
            <a:r>
              <a:rPr lang="pt-BR" dirty="0" smtClean="0"/>
              <a:t>&gt;&gt;&gt; a[0]</a:t>
            </a:r>
          </a:p>
          <a:p>
            <a:pPr>
              <a:buNone/>
            </a:pPr>
            <a:r>
              <a:rPr lang="pt-BR" dirty="0" smtClean="0"/>
              <a:t>1</a:t>
            </a:r>
            <a:endParaRPr lang="pt-BR" dirty="0"/>
          </a:p>
          <a:p>
            <a:pPr>
              <a:buNone/>
            </a:pPr>
            <a:r>
              <a:rPr lang="pt-BR" dirty="0" smtClean="0"/>
              <a:t>&gt;&gt;&gt; a[0:4]</a:t>
            </a:r>
          </a:p>
          <a:p>
            <a:pPr>
              <a:buNone/>
            </a:pPr>
            <a:r>
              <a:rPr lang="pt-BR" dirty="0" smtClean="0"/>
              <a:t>[1,2,3,4]</a:t>
            </a:r>
          </a:p>
          <a:p>
            <a:pPr>
              <a:buNone/>
            </a:pPr>
            <a:r>
              <a:rPr lang="pt-BR" dirty="0" smtClean="0"/>
              <a:t>&gt;&gt;&gt; a[0::2]</a:t>
            </a:r>
          </a:p>
          <a:p>
            <a:pPr>
              <a:buNone/>
            </a:pPr>
            <a:r>
              <a:rPr lang="pt-BR" dirty="0" smtClean="0"/>
              <a:t>[1,3,5]</a:t>
            </a:r>
          </a:p>
          <a:p>
            <a:pPr>
              <a:buNone/>
            </a:pPr>
            <a:endParaRPr lang="pt-BR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Slicing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Funciona para strings, </a:t>
            </a:r>
            <a:r>
              <a:rPr lang="pt-BR" dirty="0" err="1" smtClean="0"/>
              <a:t>tuplas</a:t>
            </a:r>
            <a:r>
              <a:rPr lang="pt-BR" dirty="0" smtClean="0"/>
              <a:t> e listas!</a:t>
            </a:r>
          </a:p>
          <a:p>
            <a:r>
              <a:rPr lang="pt-BR" dirty="0" err="1" smtClean="0"/>
              <a:t>Variavel</a:t>
            </a:r>
            <a:r>
              <a:rPr lang="pt-BR" dirty="0" smtClean="0"/>
              <a:t>[inicio:fim:</a:t>
            </a:r>
            <a:r>
              <a:rPr lang="pt-BR" dirty="0" err="1" smtClean="0"/>
              <a:t>step</a:t>
            </a:r>
            <a:r>
              <a:rPr lang="pt-BR" dirty="0" smtClean="0"/>
              <a:t>]</a:t>
            </a:r>
          </a:p>
          <a:p>
            <a:pPr lvl="1"/>
            <a:r>
              <a:rPr lang="pt-BR" dirty="0" smtClean="0"/>
              <a:t>Se inicio for omitido ,inicio = 0</a:t>
            </a:r>
          </a:p>
          <a:p>
            <a:pPr lvl="1"/>
            <a:r>
              <a:rPr lang="pt-BR" dirty="0" smtClean="0"/>
              <a:t>Se fim for omitido, fim = tamanho do </a:t>
            </a:r>
            <a:r>
              <a:rPr lang="pt-BR" dirty="0" err="1" smtClean="0"/>
              <a:t>obj</a:t>
            </a:r>
            <a:endParaRPr lang="pt-BR" dirty="0" smtClean="0"/>
          </a:p>
          <a:p>
            <a:pPr lvl="1"/>
            <a:r>
              <a:rPr lang="pt-BR" dirty="0" smtClean="0"/>
              <a:t>Se </a:t>
            </a:r>
            <a:r>
              <a:rPr lang="pt-BR" dirty="0" err="1" smtClean="0"/>
              <a:t>step</a:t>
            </a:r>
            <a:r>
              <a:rPr lang="pt-BR" dirty="0" smtClean="0"/>
              <a:t> for omitido, </a:t>
            </a:r>
            <a:r>
              <a:rPr lang="pt-BR" dirty="0" err="1" smtClean="0"/>
              <a:t>step</a:t>
            </a:r>
            <a:r>
              <a:rPr lang="pt-BR" dirty="0" smtClean="0"/>
              <a:t> = 1</a:t>
            </a:r>
            <a:endParaRPr lang="pt-BR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Dicionários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BR" dirty="0" err="1" smtClean="0"/>
              <a:t>Hashmap</a:t>
            </a:r>
            <a:r>
              <a:rPr lang="pt-BR" dirty="0" smtClean="0"/>
              <a:t> mutável</a:t>
            </a:r>
          </a:p>
          <a:p>
            <a:pPr lvl="1"/>
            <a:r>
              <a:rPr lang="pt-BR" dirty="0" smtClean="0"/>
              <a:t>Chave – valor</a:t>
            </a:r>
          </a:p>
          <a:p>
            <a:pPr lvl="1"/>
            <a:endParaRPr lang="pt-BR" dirty="0"/>
          </a:p>
          <a:p>
            <a:r>
              <a:rPr lang="pt-BR" dirty="0" smtClean="0"/>
              <a:t>a = {‘nome’: ‘Henrique’, ‘idade’: 22}</a:t>
            </a:r>
          </a:p>
          <a:p>
            <a:endParaRPr lang="pt-BR" dirty="0"/>
          </a:p>
          <a:p>
            <a:pPr>
              <a:buNone/>
            </a:pPr>
            <a:r>
              <a:rPr lang="pt-BR" dirty="0" smtClean="0"/>
              <a:t>&gt;&gt;&gt; a[‘nome’]</a:t>
            </a:r>
          </a:p>
          <a:p>
            <a:pPr>
              <a:buNone/>
            </a:pPr>
            <a:r>
              <a:rPr lang="pt-BR" dirty="0" smtClean="0"/>
              <a:t>“Henrique”</a:t>
            </a:r>
          </a:p>
          <a:p>
            <a:pPr>
              <a:buNone/>
            </a:pPr>
            <a:endParaRPr lang="pt-BR" dirty="0"/>
          </a:p>
          <a:p>
            <a:pPr>
              <a:buNone/>
            </a:pPr>
            <a:r>
              <a:rPr lang="pt-BR" dirty="0" smtClean="0"/>
              <a:t>&gt;&gt;&gt; a[‘idade’]</a:t>
            </a:r>
          </a:p>
          <a:p>
            <a:pPr>
              <a:buNone/>
            </a:pPr>
            <a:r>
              <a:rPr lang="pt-BR" dirty="0" smtClean="0"/>
              <a:t>22</a:t>
            </a:r>
          </a:p>
          <a:p>
            <a:pPr>
              <a:buNone/>
            </a:pPr>
            <a:endParaRPr lang="pt-BR" dirty="0"/>
          </a:p>
          <a:p>
            <a:pPr>
              <a:buNone/>
            </a:pPr>
            <a:r>
              <a:rPr lang="pt-BR" dirty="0" smtClean="0"/>
              <a:t>&gt;&gt;&gt; a[‘idade’] += 1</a:t>
            </a:r>
          </a:p>
          <a:p>
            <a:pPr>
              <a:buNone/>
            </a:pPr>
            <a:r>
              <a:rPr lang="pt-BR" dirty="0" smtClean="0"/>
              <a:t>&gt;&gt;&gt; a[‘idade’]</a:t>
            </a:r>
          </a:p>
          <a:p>
            <a:pPr>
              <a:buNone/>
            </a:pPr>
            <a:r>
              <a:rPr lang="pt-BR" dirty="0" smtClean="0"/>
              <a:t>23</a:t>
            </a:r>
          </a:p>
          <a:p>
            <a:pPr>
              <a:buNone/>
            </a:pPr>
            <a:endParaRPr lang="pt-BR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Condicionais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pt-BR" dirty="0" err="1"/>
              <a:t>i</a:t>
            </a:r>
            <a:r>
              <a:rPr lang="pt-BR" dirty="0" err="1" smtClean="0"/>
              <a:t>f</a:t>
            </a:r>
            <a:r>
              <a:rPr lang="pt-BR" dirty="0" smtClean="0"/>
              <a:t> </a:t>
            </a:r>
            <a:r>
              <a:rPr lang="pt-BR" dirty="0" err="1" smtClean="0">
                <a:solidFill>
                  <a:srgbClr val="FF0000"/>
                </a:solidFill>
              </a:rPr>
              <a:t>bloco_condicional</a:t>
            </a:r>
            <a:r>
              <a:rPr lang="pt-BR" dirty="0" smtClean="0"/>
              <a:t>:</a:t>
            </a:r>
          </a:p>
          <a:p>
            <a:pPr>
              <a:buNone/>
            </a:pPr>
            <a:r>
              <a:rPr lang="pt-BR" dirty="0" smtClean="0"/>
              <a:t>    </a:t>
            </a:r>
            <a:r>
              <a:rPr lang="pt-BR" dirty="0" err="1" smtClean="0"/>
              <a:t>comando_se_for_verdadeiro</a:t>
            </a:r>
            <a:endParaRPr lang="pt-BR" dirty="0" smtClean="0"/>
          </a:p>
          <a:p>
            <a:pPr>
              <a:buNone/>
            </a:pPr>
            <a:r>
              <a:rPr lang="pt-BR" dirty="0"/>
              <a:t> </a:t>
            </a:r>
            <a:r>
              <a:rPr lang="pt-BR" dirty="0" smtClean="0"/>
              <a:t>   </a:t>
            </a:r>
            <a:r>
              <a:rPr lang="pt-BR" dirty="0" err="1" smtClean="0"/>
              <a:t>outro_comando_verdadeiro</a:t>
            </a:r>
            <a:endParaRPr lang="pt-BR" dirty="0" smtClean="0"/>
          </a:p>
          <a:p>
            <a:pPr>
              <a:buNone/>
            </a:pPr>
            <a:r>
              <a:rPr lang="pt-BR" dirty="0" err="1" smtClean="0"/>
              <a:t>else</a:t>
            </a:r>
            <a:r>
              <a:rPr lang="pt-BR" dirty="0" smtClean="0"/>
              <a:t>:</a:t>
            </a:r>
          </a:p>
          <a:p>
            <a:pPr>
              <a:buNone/>
            </a:pPr>
            <a:r>
              <a:rPr lang="pt-BR" dirty="0"/>
              <a:t> </a:t>
            </a:r>
            <a:r>
              <a:rPr lang="pt-BR" dirty="0" smtClean="0"/>
              <a:t>    </a:t>
            </a:r>
            <a:r>
              <a:rPr lang="pt-BR" dirty="0" err="1" smtClean="0"/>
              <a:t>comando_se_for_falso</a:t>
            </a:r>
            <a:endParaRPr lang="pt-BR" dirty="0" smtClean="0"/>
          </a:p>
          <a:p>
            <a:pPr>
              <a:buNone/>
            </a:pPr>
            <a:r>
              <a:rPr lang="pt-BR" dirty="0"/>
              <a:t> </a:t>
            </a:r>
            <a:r>
              <a:rPr lang="pt-BR" dirty="0" smtClean="0"/>
              <a:t>    </a:t>
            </a:r>
            <a:r>
              <a:rPr lang="pt-BR" dirty="0" err="1" smtClean="0"/>
              <a:t>mais_um_comando</a:t>
            </a:r>
            <a:endParaRPr lang="pt-BR" dirty="0" smtClean="0"/>
          </a:p>
          <a:p>
            <a:pPr>
              <a:buNone/>
            </a:pPr>
            <a:endParaRPr lang="pt-BR" dirty="0"/>
          </a:p>
          <a:p>
            <a:pPr>
              <a:buNone/>
            </a:pPr>
            <a:r>
              <a:rPr lang="pt-BR" dirty="0" err="1" smtClean="0"/>
              <a:t>fora_do</a:t>
            </a:r>
            <a:r>
              <a:rPr lang="pt-BR" dirty="0" err="1"/>
              <a:t>_</a:t>
            </a:r>
            <a:r>
              <a:rPr lang="pt-BR" dirty="0" err="1" smtClean="0"/>
              <a:t>if</a:t>
            </a:r>
            <a:endParaRPr lang="pt-BR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Condicionais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None/>
            </a:pPr>
            <a:r>
              <a:rPr lang="pt-BR" dirty="0" err="1"/>
              <a:t>i</a:t>
            </a:r>
            <a:r>
              <a:rPr lang="pt-BR" dirty="0" err="1" smtClean="0"/>
              <a:t>f</a:t>
            </a:r>
            <a:r>
              <a:rPr lang="pt-BR" dirty="0" smtClean="0"/>
              <a:t> </a:t>
            </a:r>
            <a:r>
              <a:rPr lang="pt-BR" dirty="0" err="1" smtClean="0">
                <a:solidFill>
                  <a:srgbClr val="FF0000"/>
                </a:solidFill>
              </a:rPr>
              <a:t>bloco_condicional</a:t>
            </a:r>
            <a:r>
              <a:rPr lang="pt-BR" dirty="0" smtClean="0"/>
              <a:t>:</a:t>
            </a:r>
          </a:p>
          <a:p>
            <a:pPr>
              <a:buNone/>
            </a:pPr>
            <a:r>
              <a:rPr lang="pt-BR" dirty="0" smtClean="0"/>
              <a:t>    </a:t>
            </a:r>
            <a:r>
              <a:rPr lang="pt-BR" dirty="0" err="1" smtClean="0"/>
              <a:t>comando_se_for_verdadeiro</a:t>
            </a:r>
            <a:endParaRPr lang="pt-BR" dirty="0" smtClean="0"/>
          </a:p>
          <a:p>
            <a:pPr>
              <a:buNone/>
            </a:pPr>
            <a:r>
              <a:rPr lang="pt-BR" dirty="0"/>
              <a:t> </a:t>
            </a:r>
            <a:r>
              <a:rPr lang="pt-BR" dirty="0" smtClean="0"/>
              <a:t>   </a:t>
            </a:r>
            <a:r>
              <a:rPr lang="pt-BR" dirty="0" err="1" smtClean="0"/>
              <a:t>outro_comando_verdadeiro</a:t>
            </a:r>
            <a:endParaRPr lang="pt-BR" dirty="0" smtClean="0"/>
          </a:p>
          <a:p>
            <a:pPr>
              <a:buNone/>
            </a:pPr>
            <a:r>
              <a:rPr lang="pt-BR" dirty="0" err="1" smtClean="0"/>
              <a:t>elif</a:t>
            </a:r>
            <a:r>
              <a:rPr lang="pt-BR" dirty="0" smtClean="0"/>
              <a:t> </a:t>
            </a:r>
            <a:r>
              <a:rPr lang="pt-BR" dirty="0" err="1" smtClean="0">
                <a:solidFill>
                  <a:srgbClr val="00B050"/>
                </a:solidFill>
              </a:rPr>
              <a:t>outro_bloco_condicional</a:t>
            </a:r>
            <a:r>
              <a:rPr lang="pt-BR" dirty="0" smtClean="0"/>
              <a:t>:</a:t>
            </a:r>
          </a:p>
          <a:p>
            <a:pPr>
              <a:buNone/>
            </a:pPr>
            <a:r>
              <a:rPr lang="pt-BR" dirty="0"/>
              <a:t> </a:t>
            </a:r>
            <a:r>
              <a:rPr lang="pt-BR" dirty="0" smtClean="0"/>
              <a:t>    </a:t>
            </a:r>
            <a:r>
              <a:rPr lang="pt-BR" dirty="0" err="1" smtClean="0"/>
              <a:t>comando_se_for_verdadeiro_outro</a:t>
            </a:r>
            <a:endParaRPr lang="pt-BR" dirty="0" smtClean="0"/>
          </a:p>
          <a:p>
            <a:pPr>
              <a:buNone/>
            </a:pPr>
            <a:r>
              <a:rPr lang="pt-BR" dirty="0"/>
              <a:t> </a:t>
            </a:r>
            <a:r>
              <a:rPr lang="pt-BR" dirty="0" smtClean="0"/>
              <a:t>    </a:t>
            </a:r>
            <a:r>
              <a:rPr lang="pt-BR" dirty="0" err="1" smtClean="0"/>
              <a:t>mais_um_comando_se_for_verdadeiro_outro</a:t>
            </a:r>
            <a:endParaRPr lang="pt-BR" dirty="0" smtClean="0"/>
          </a:p>
          <a:p>
            <a:pPr>
              <a:buNone/>
            </a:pPr>
            <a:endParaRPr lang="pt-BR" dirty="0"/>
          </a:p>
          <a:p>
            <a:pPr>
              <a:buNone/>
            </a:pPr>
            <a:r>
              <a:rPr lang="pt-BR" dirty="0" err="1" smtClean="0"/>
              <a:t>fora_do</a:t>
            </a:r>
            <a:r>
              <a:rPr lang="pt-BR" dirty="0" err="1"/>
              <a:t>_</a:t>
            </a:r>
            <a:r>
              <a:rPr lang="pt-BR" dirty="0" err="1" smtClean="0"/>
              <a:t>if</a:t>
            </a:r>
            <a:endParaRPr lang="pt-BR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Condicionais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pt-BR" dirty="0" err="1"/>
              <a:t>i</a:t>
            </a:r>
            <a:r>
              <a:rPr lang="pt-BR" dirty="0" err="1" smtClean="0"/>
              <a:t>f</a:t>
            </a:r>
            <a:r>
              <a:rPr lang="pt-BR" dirty="0" smtClean="0"/>
              <a:t> </a:t>
            </a:r>
            <a:r>
              <a:rPr lang="pt-BR" dirty="0" err="1" smtClean="0">
                <a:solidFill>
                  <a:srgbClr val="FF0000"/>
                </a:solidFill>
              </a:rPr>
              <a:t>bloco_condicional</a:t>
            </a:r>
            <a:r>
              <a:rPr lang="pt-BR" dirty="0" smtClean="0"/>
              <a:t>:</a:t>
            </a:r>
          </a:p>
          <a:p>
            <a:pPr>
              <a:buNone/>
            </a:pPr>
            <a:r>
              <a:rPr lang="pt-BR" dirty="0" smtClean="0"/>
              <a:t>    </a:t>
            </a:r>
            <a:r>
              <a:rPr lang="pt-BR" dirty="0" err="1" smtClean="0"/>
              <a:t>comando_se_for_verdadeiro</a:t>
            </a:r>
            <a:endParaRPr lang="pt-BR" dirty="0" smtClean="0"/>
          </a:p>
          <a:p>
            <a:pPr>
              <a:buNone/>
            </a:pPr>
            <a:r>
              <a:rPr lang="pt-BR" dirty="0"/>
              <a:t> </a:t>
            </a:r>
            <a:r>
              <a:rPr lang="pt-BR" dirty="0" smtClean="0"/>
              <a:t>   </a:t>
            </a:r>
            <a:r>
              <a:rPr lang="pt-BR" dirty="0" err="1" smtClean="0"/>
              <a:t>outro_comando_verdadeiro</a:t>
            </a:r>
            <a:endParaRPr lang="pt-BR" dirty="0" smtClean="0"/>
          </a:p>
          <a:p>
            <a:pPr>
              <a:buNone/>
            </a:pPr>
            <a:r>
              <a:rPr lang="pt-BR" dirty="0" err="1" smtClean="0"/>
              <a:t>elif</a:t>
            </a:r>
            <a:r>
              <a:rPr lang="pt-BR" dirty="0" smtClean="0"/>
              <a:t> </a:t>
            </a:r>
            <a:r>
              <a:rPr lang="pt-BR" dirty="0" err="1" smtClean="0">
                <a:solidFill>
                  <a:srgbClr val="00B050"/>
                </a:solidFill>
              </a:rPr>
              <a:t>outro_bloco_condicional</a:t>
            </a:r>
            <a:r>
              <a:rPr lang="pt-BR" dirty="0" smtClean="0"/>
              <a:t>:</a:t>
            </a:r>
          </a:p>
          <a:p>
            <a:pPr>
              <a:buNone/>
            </a:pPr>
            <a:r>
              <a:rPr lang="pt-BR" dirty="0"/>
              <a:t> </a:t>
            </a:r>
            <a:r>
              <a:rPr lang="pt-BR" dirty="0" smtClean="0"/>
              <a:t>    </a:t>
            </a:r>
            <a:r>
              <a:rPr lang="pt-BR" dirty="0" err="1" smtClean="0"/>
              <a:t>comando_se_for_verdadeiro_outro</a:t>
            </a:r>
            <a:endParaRPr lang="pt-BR" dirty="0" smtClean="0"/>
          </a:p>
          <a:p>
            <a:pPr>
              <a:buNone/>
            </a:pPr>
            <a:r>
              <a:rPr lang="pt-BR" dirty="0"/>
              <a:t> </a:t>
            </a:r>
            <a:r>
              <a:rPr lang="pt-BR" dirty="0" smtClean="0"/>
              <a:t>    </a:t>
            </a:r>
            <a:r>
              <a:rPr lang="pt-BR" dirty="0" err="1" smtClean="0"/>
              <a:t>mais_um_comando_se_for_verdadeiro_outro</a:t>
            </a:r>
            <a:endParaRPr lang="pt-BR" dirty="0" smtClean="0"/>
          </a:p>
          <a:p>
            <a:pPr>
              <a:buNone/>
            </a:pPr>
            <a:r>
              <a:rPr lang="pt-BR" dirty="0" err="1" smtClean="0"/>
              <a:t>else</a:t>
            </a:r>
            <a:r>
              <a:rPr lang="pt-BR" dirty="0" smtClean="0"/>
              <a:t>:</a:t>
            </a:r>
          </a:p>
          <a:p>
            <a:pPr>
              <a:buNone/>
            </a:pPr>
            <a:r>
              <a:rPr lang="pt-BR" dirty="0"/>
              <a:t> </a:t>
            </a:r>
            <a:r>
              <a:rPr lang="pt-BR" dirty="0" smtClean="0"/>
              <a:t>     </a:t>
            </a:r>
            <a:r>
              <a:rPr lang="pt-BR" dirty="0" err="1" smtClean="0"/>
              <a:t>se_falhar_todas_as_condicoes</a:t>
            </a:r>
            <a:endParaRPr lang="pt-BR" dirty="0" smtClean="0"/>
          </a:p>
          <a:p>
            <a:pPr>
              <a:buNone/>
            </a:pPr>
            <a:endParaRPr lang="pt-BR" dirty="0"/>
          </a:p>
          <a:p>
            <a:pPr>
              <a:buNone/>
            </a:pPr>
            <a:r>
              <a:rPr lang="pt-BR" dirty="0" err="1" smtClean="0"/>
              <a:t>fora_do</a:t>
            </a:r>
            <a:r>
              <a:rPr lang="pt-BR" dirty="0" err="1"/>
              <a:t>_</a:t>
            </a:r>
            <a:r>
              <a:rPr lang="pt-BR" dirty="0" err="1" smtClean="0"/>
              <a:t>if</a:t>
            </a:r>
            <a:endParaRPr lang="pt-BR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Altíssimo Nível</a:t>
            </a:r>
            <a:endParaRPr lang="pt-BR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6148" t="13360" r="78638" b="70730"/>
          <a:stretch>
            <a:fillRect/>
          </a:stretch>
        </p:blipFill>
        <p:spPr bwMode="auto">
          <a:xfrm>
            <a:off x="1979712" y="1988840"/>
            <a:ext cx="5386198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Considerar que uma pessoa atinge a maioridade ao completar 18 anos. Fazer um programa em </a:t>
            </a:r>
            <a:r>
              <a:rPr lang="pt-BR" dirty="0" err="1" smtClean="0"/>
              <a:t>Python</a:t>
            </a:r>
            <a:r>
              <a:rPr lang="pt-BR" dirty="0" smtClean="0"/>
              <a:t> que leia a idade de uma pessoa e diga se ela é maior ou menor de idade.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Fazer um algoritmo que leia a nota final de um aluno e escreva se ele foi aprovado ou não (nota final &gt;= 7).</a:t>
            </a:r>
          </a:p>
          <a:p>
            <a:pPr marL="514350" indent="-514350" algn="just">
              <a:buFont typeface="+mj-lt"/>
              <a:buAutoNum type="arabicPeriod"/>
            </a:pPr>
            <a:endParaRPr lang="pt-BR" dirty="0" smtClean="0"/>
          </a:p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Um professor resolveu considerar, para cálculo da média aritmética final do semestre, somente as três maiores notas das quatro provas realizadas pelos alunos. Para auxiliá-lo, deve-se fazer um algoritmo que leia as quatro notas de um aluno e escreve a média aritmética considerando apenas as três maiores notas.</a:t>
            </a:r>
            <a:endParaRPr lang="pt-BR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/>
              <a:t>Fazer um algoritmo que leia um ano e escreva se ele é ou não bissexto. Considere que os anos bissextos são os múltiplos de 4, exceto os múltiplos de 100 que não são múltiplos de 400.</a:t>
            </a:r>
            <a:endParaRPr lang="pt-BR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</a:t>
            </a:r>
            <a:r>
              <a:rPr lang="pt-BR" dirty="0" err="1" smtClean="0"/>
              <a:t>Python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Linguagem de Altíssimo Nível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Sintaxe Fácil</a:t>
            </a:r>
          </a:p>
          <a:p>
            <a:r>
              <a:rPr lang="pt-BR" dirty="0" err="1" smtClean="0"/>
              <a:t>Multiparadigma</a:t>
            </a:r>
            <a:endParaRPr lang="pt-BR" dirty="0" smtClean="0"/>
          </a:p>
          <a:p>
            <a:r>
              <a:rPr lang="pt-BR" dirty="0" err="1" smtClean="0"/>
              <a:t>Tipagem</a:t>
            </a:r>
            <a:r>
              <a:rPr lang="pt-BR" dirty="0" smtClean="0"/>
              <a:t> Forte e Dinâmica</a:t>
            </a:r>
          </a:p>
          <a:p>
            <a:r>
              <a:rPr lang="pt-BR" dirty="0" err="1" smtClean="0"/>
              <a:t>Multiplataforma</a:t>
            </a:r>
            <a:endParaRPr lang="pt-BR" dirty="0" smtClean="0"/>
          </a:p>
          <a:p>
            <a:r>
              <a:rPr lang="pt-BR" dirty="0" smtClean="0"/>
              <a:t>Interpretada</a:t>
            </a:r>
            <a:endParaRPr lang="pt-BR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Sintaxe Fácil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Sem { }</a:t>
            </a:r>
          </a:p>
          <a:p>
            <a:r>
              <a:rPr lang="pt-BR" dirty="0" smtClean="0"/>
              <a:t>Blocos limitados por </a:t>
            </a:r>
            <a:r>
              <a:rPr lang="pt-BR" dirty="0" err="1" smtClean="0"/>
              <a:t>indentação</a:t>
            </a:r>
            <a:endParaRPr lang="pt-BR" dirty="0" smtClean="0"/>
          </a:p>
          <a:p>
            <a:r>
              <a:rPr lang="pt-BR" dirty="0" smtClean="0"/>
              <a:t>Comandos em inglês</a:t>
            </a:r>
          </a:p>
          <a:p>
            <a:r>
              <a:rPr lang="pt-BR" dirty="0" smtClean="0"/>
              <a:t>Operadores em inglês</a:t>
            </a:r>
            <a:endParaRPr lang="pt-BR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</a:t>
            </a:r>
            <a:r>
              <a:rPr lang="pt-BR" dirty="0" err="1" smtClean="0"/>
              <a:t>Python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Linguagem de Altíssimo Nível</a:t>
            </a:r>
          </a:p>
          <a:p>
            <a:r>
              <a:rPr lang="pt-BR" dirty="0" smtClean="0"/>
              <a:t>Sintaxe Fácil</a:t>
            </a:r>
          </a:p>
          <a:p>
            <a:r>
              <a:rPr lang="pt-BR" dirty="0" err="1" smtClean="0">
                <a:solidFill>
                  <a:srgbClr val="FF0000"/>
                </a:solidFill>
              </a:rPr>
              <a:t>Multiparadigma</a:t>
            </a:r>
            <a:endParaRPr lang="pt-BR" dirty="0" smtClean="0">
              <a:solidFill>
                <a:srgbClr val="FF0000"/>
              </a:solidFill>
            </a:endParaRPr>
          </a:p>
          <a:p>
            <a:r>
              <a:rPr lang="pt-BR" dirty="0" err="1" smtClean="0"/>
              <a:t>Tipagem</a:t>
            </a:r>
            <a:r>
              <a:rPr lang="pt-BR" dirty="0" smtClean="0"/>
              <a:t> Forte e Dinâmica</a:t>
            </a:r>
          </a:p>
          <a:p>
            <a:r>
              <a:rPr lang="pt-BR" dirty="0" err="1" smtClean="0"/>
              <a:t>Multiplataforma</a:t>
            </a:r>
            <a:endParaRPr lang="pt-BR" dirty="0" smtClean="0"/>
          </a:p>
          <a:p>
            <a:r>
              <a:rPr lang="pt-BR" dirty="0" smtClean="0"/>
              <a:t>Interpretada</a:t>
            </a:r>
            <a:endParaRPr lang="pt-BR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1234</Words>
  <Application>Microsoft Office PowerPoint</Application>
  <PresentationFormat>Apresentação na tela (4:3)</PresentationFormat>
  <Paragraphs>344</Paragraphs>
  <Slides>61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61</vt:i4>
      </vt:variant>
    </vt:vector>
  </HeadingPairs>
  <TitlesOfParts>
    <vt:vector size="62" baseType="lpstr">
      <vt:lpstr>Tema do Office</vt:lpstr>
      <vt:lpstr>Slide 1</vt:lpstr>
      <vt:lpstr>O que é Python?</vt:lpstr>
      <vt:lpstr>O que é Python?</vt:lpstr>
      <vt:lpstr>Baixo Nível</vt:lpstr>
      <vt:lpstr>Nível Intermediário</vt:lpstr>
      <vt:lpstr>Altíssimo Nível</vt:lpstr>
      <vt:lpstr>O que é Python?</vt:lpstr>
      <vt:lpstr>Sintaxe Fácil</vt:lpstr>
      <vt:lpstr>O que é Python?</vt:lpstr>
      <vt:lpstr>Multiparadigma</vt:lpstr>
      <vt:lpstr>O que é Python?</vt:lpstr>
      <vt:lpstr>Tipagem</vt:lpstr>
      <vt:lpstr>O que é Python?</vt:lpstr>
      <vt:lpstr>Multiplataforma</vt:lpstr>
      <vt:lpstr>O que é Python?</vt:lpstr>
      <vt:lpstr>Interpretada</vt:lpstr>
      <vt:lpstr>História</vt:lpstr>
      <vt:lpstr>História</vt:lpstr>
      <vt:lpstr>Python 2.7?</vt:lpstr>
      <vt:lpstr>Quem usa Python?</vt:lpstr>
      <vt:lpstr>Quem usa Python?</vt:lpstr>
      <vt:lpstr>Onde Python pode ser usado?</vt:lpstr>
      <vt:lpstr>Python em Celulares</vt:lpstr>
      <vt:lpstr>Python no Desktop</vt:lpstr>
      <vt:lpstr>Python na Web</vt:lpstr>
      <vt:lpstr>E ao vencedor as batatas!</vt:lpstr>
      <vt:lpstr>Baixando o Python</vt:lpstr>
      <vt:lpstr>Seu novo melhor amigo</vt:lpstr>
      <vt:lpstr>Idle</vt:lpstr>
      <vt:lpstr>Atribuição</vt:lpstr>
      <vt:lpstr>Tipos de Dados</vt:lpstr>
      <vt:lpstr>Operações Binárias</vt:lpstr>
      <vt:lpstr>Operações Binárias</vt:lpstr>
      <vt:lpstr>Tipos Booleanos</vt:lpstr>
      <vt:lpstr>Tipos Booleanos</vt:lpstr>
      <vt:lpstr>Operadores Booleanos</vt:lpstr>
      <vt:lpstr>Comparações</vt:lpstr>
      <vt:lpstr>Entrada</vt:lpstr>
      <vt:lpstr>Saída</vt:lpstr>
      <vt:lpstr>Estruturas de Dados</vt:lpstr>
      <vt:lpstr>Strings</vt:lpstr>
      <vt:lpstr>Manipulação de Strings</vt:lpstr>
      <vt:lpstr>Manipulação de Strings</vt:lpstr>
      <vt:lpstr>Manipulação de Strings</vt:lpstr>
      <vt:lpstr>Manipulação de Strings</vt:lpstr>
      <vt:lpstr>Manipulação de Strings</vt:lpstr>
      <vt:lpstr>Manipulação de Strings</vt:lpstr>
      <vt:lpstr>Listas</vt:lpstr>
      <vt:lpstr>Manipulação de Listas</vt:lpstr>
      <vt:lpstr>Manipulação de Listas</vt:lpstr>
      <vt:lpstr>Uma pausa</vt:lpstr>
      <vt:lpstr>Métodos de Listas</vt:lpstr>
      <vt:lpstr>Tuplas</vt:lpstr>
      <vt:lpstr>Slicing</vt:lpstr>
      <vt:lpstr>Slicing</vt:lpstr>
      <vt:lpstr>Dicionários</vt:lpstr>
      <vt:lpstr>Condicionais</vt:lpstr>
      <vt:lpstr>Condicionais</vt:lpstr>
      <vt:lpstr>Condicionais</vt:lpstr>
      <vt:lpstr>Exercícios</vt:lpstr>
      <vt:lpstr>Exercícios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ikke</dc:creator>
  <cp:lastModifiedBy>ikke</cp:lastModifiedBy>
  <cp:revision>16</cp:revision>
  <dcterms:created xsi:type="dcterms:W3CDTF">2011-12-06T16:19:16Z</dcterms:created>
  <dcterms:modified xsi:type="dcterms:W3CDTF">2011-12-06T18:17:48Z</dcterms:modified>
</cp:coreProperties>
</file>